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8" r:id="rId8"/>
    <p:sldId id="262" r:id="rId9"/>
    <p:sldId id="266" r:id="rId10"/>
    <p:sldId id="263" r:id="rId11"/>
    <p:sldId id="264" r:id="rId12"/>
    <p:sldId id="265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8FE2-8111-4F11-9F9B-7980D7FB16C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69E1-1F83-43B4-AEC6-22BA5910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90409" y="0"/>
            <a:ext cx="5801591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6665" y="187036"/>
            <a:ext cx="5493206" cy="3758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12 Apostles: Examples of God’s Mercy in Everyday Life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25600" y="3945294"/>
            <a:ext cx="4731207" cy="2624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chemeClr val="bg1"/>
                </a:solidFill>
              </a:rPr>
              <a:t>Sts. Matthew and Simon the Zealot: </a:t>
            </a:r>
            <a:r>
              <a:rPr lang="en-US" sz="4400">
                <a:solidFill>
                  <a:schemeClr val="bg1"/>
                </a:solidFill>
              </a:rPr>
              <a:t>The Tax Collector and the Terrorist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uploads0.wikiart.org/images/hendrick-terbrugghen/the-calling-of-st-matth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51"/>
            <a:ext cx="6390407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66.media.tumblr.com/65a393347cfb95d1a570b8041e89fac0/tumblr_inline_narxiz6IkU1se7s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276"/>
            <a:ext cx="6390406" cy="38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9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http://cdn2-b.examiner.com/sites/default/files/styles/image_content_width/hash/61/99/61999f16e67ecd22d4b1b3e787740d7f.jpg?itok=oR188mQ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2785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St. Simon the Zealot and Terrorist</a:t>
            </a:r>
          </a:p>
        </p:txBody>
      </p:sp>
      <p:pic>
        <p:nvPicPr>
          <p:cNvPr id="7172" name="Picture 4" descr="https://c1.staticflickr.com/1/412/18139544019_b27cfb64f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35" y="1872757"/>
            <a:ext cx="2840580" cy="26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15405"/>
            <a:ext cx="5042338" cy="4621877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Sacarii were named for the knife that they carried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Also known as dagger men</a:t>
            </a:r>
          </a:p>
          <a:p>
            <a:r>
              <a:rPr lang="en-US" sz="4000" dirty="0">
                <a:solidFill>
                  <a:schemeClr val="bg1"/>
                </a:solidFill>
              </a:rPr>
              <a:t>Sought to overthrow Rome and kill those who supported Rome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Including Tax Collectors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559455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“There is no saint without a past, no sinner without a future.”</a:t>
            </a:r>
          </a:p>
        </p:txBody>
      </p:sp>
    </p:spTree>
    <p:extLst>
      <p:ext uri="{BB962C8B-B14F-4D97-AF65-F5344CB8AC3E}">
        <p14:creationId xmlns:p14="http://schemas.microsoft.com/office/powerpoint/2010/main" val="399444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biographyonline.net/images/St.-Francis-of-Assi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6170" b="1"/>
          <a:stretch/>
        </p:blipFill>
        <p:spPr bwMode="auto">
          <a:xfrm>
            <a:off x="8361082" y="803049"/>
            <a:ext cx="3026664" cy="5102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559455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“There is no saint without a past, no sinner without a future.”</a:t>
            </a:r>
          </a:p>
        </p:txBody>
      </p:sp>
    </p:spTree>
    <p:extLst>
      <p:ext uri="{BB962C8B-B14F-4D97-AF65-F5344CB8AC3E}">
        <p14:creationId xmlns:p14="http://schemas.microsoft.com/office/powerpoint/2010/main" val="10016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3.bp.blogspot.com/_RdLAd89tRNA/TI9eNjWfcaI/AAAAAAAABr8/4MLelQRK7qU/s1600/topographic_map_of_the_u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183" y="484632"/>
            <a:ext cx="3941634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After Pentecost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4400" dirty="0"/>
              <a:t>Simon is said to have traveled to the British Isles</a:t>
            </a:r>
          </a:p>
          <a:p>
            <a:pPr lvl="1"/>
            <a:r>
              <a:rPr lang="en-US" sz="3600" dirty="0"/>
              <a:t>Part of the Roman Empire at the time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25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D4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The death of St. Simon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4400" dirty="0"/>
              <a:t>Tradition tells us that St. Sawed in half for his teachings</a:t>
            </a:r>
          </a:p>
          <a:p>
            <a:pPr lvl="1"/>
            <a:r>
              <a:rPr lang="en-US" sz="4000" dirty="0"/>
              <a:t>This is why he is often pictured with a saw in his hands</a:t>
            </a:r>
          </a:p>
        </p:txBody>
      </p:sp>
      <p:pic>
        <p:nvPicPr>
          <p:cNvPr id="12290" name="Picture 2" descr="http://www.magdalenepublishing.org/wp-content/uploads/2015/10/Martyrdom-of-Saint-Si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7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2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90409" y="0"/>
            <a:ext cx="5801591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6665" y="187036"/>
            <a:ext cx="5493206" cy="3758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12 Apostles: Examples of God’s Mercy in Everyday Life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25600" y="3945294"/>
            <a:ext cx="4731207" cy="2624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</a:rPr>
              <a:t>Sts. Nathanael and Thomas: </a:t>
            </a:r>
            <a:r>
              <a:rPr lang="en-US" sz="4400" dirty="0">
                <a:solidFill>
                  <a:schemeClr val="bg1"/>
                </a:solidFill>
              </a:rPr>
              <a:t>The True Believer? and the Doubter</a:t>
            </a:r>
          </a:p>
        </p:txBody>
      </p:sp>
      <p:pic>
        <p:nvPicPr>
          <p:cNvPr id="14338" name="Picture 2" descr="http://www.uocofusa.org/images/pictures%20for%20bookstore/new%20store/icons/UOC-of-USA14040811500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62"/>
            <a:ext cx="3168869" cy="69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e/e0/Caravaggio_-_The_Incredulity_of_Saint_Tho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67" y="0"/>
            <a:ext cx="3245669" cy="69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4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736x/32/74/b5/3274b55da367879a6f593d661a535e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3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://a1.files.biography.com/image/upload/c_fill,cs_srgb,dpr_1.0,g_face,h_300,q_80,w_300/MTE5NDg0MDU1MDY1MDM2MzA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" y="610551"/>
            <a:ext cx="4257914" cy="45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455864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St. Matthew: The Publican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 is known by two names: Levi and Matthew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most notorious sinner of the 12 apostles who converted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is a man of humility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Even in his own Gospel account, he only mentions his name twice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was a Publican or Tax Collector</a:t>
            </a:r>
          </a:p>
        </p:txBody>
      </p:sp>
    </p:spTree>
    <p:extLst>
      <p:ext uri="{BB962C8B-B14F-4D97-AF65-F5344CB8AC3E}">
        <p14:creationId xmlns:p14="http://schemas.microsoft.com/office/powerpoint/2010/main" val="34441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www.woweducationrewards.org/wp-content/uploads/2014/11/UNEVEN-SCALES-WITH-COI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r="2262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D3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 Publican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dirty="0"/>
              <a:t>They were despised by the Jewish people</a:t>
            </a:r>
          </a:p>
          <a:p>
            <a:pPr lvl="1"/>
            <a:r>
              <a:rPr lang="en-US" sz="2000" dirty="0"/>
              <a:t>They were considered traitors to Israel</a:t>
            </a:r>
          </a:p>
          <a:p>
            <a:pPr lvl="1"/>
            <a:r>
              <a:rPr lang="en-US" sz="2000" dirty="0"/>
              <a:t>More worthy of scorn than the occupying Romans</a:t>
            </a:r>
          </a:p>
          <a:p>
            <a:pPr lvl="1"/>
            <a:r>
              <a:rPr lang="en-US" sz="2000" dirty="0"/>
              <a:t>Considered lower than the </a:t>
            </a:r>
            <a:r>
              <a:rPr lang="en-US" sz="2000" dirty="0" err="1"/>
              <a:t>Herodians</a:t>
            </a:r>
            <a:endParaRPr lang="en-US" sz="2000" dirty="0"/>
          </a:p>
          <a:p>
            <a:r>
              <a:rPr lang="en-US" dirty="0"/>
              <a:t>They bought tax franchises from Rome</a:t>
            </a:r>
          </a:p>
          <a:p>
            <a:pPr lvl="1"/>
            <a:r>
              <a:rPr lang="en-US" sz="2000" dirty="0"/>
              <a:t>Hired thugs to enforce</a:t>
            </a:r>
          </a:p>
          <a:p>
            <a:pPr lvl="1"/>
            <a:r>
              <a:rPr lang="en-US" sz="2000" dirty="0"/>
              <a:t>Were given more for extorting the people of Israel</a:t>
            </a:r>
          </a:p>
          <a:p>
            <a:r>
              <a:rPr lang="en-US" sz="2400" dirty="0"/>
              <a:t>They were targets of the </a:t>
            </a:r>
            <a:r>
              <a:rPr lang="he-IL" dirty="0"/>
              <a:t>סיקריים</a:t>
            </a:r>
            <a:r>
              <a:rPr lang="en-US" dirty="0"/>
              <a:t> </a:t>
            </a:r>
            <a:r>
              <a:rPr lang="en-US" sz="2400" dirty="0"/>
              <a:t>Sicarii</a:t>
            </a:r>
          </a:p>
        </p:txBody>
      </p:sp>
    </p:spTree>
    <p:extLst>
      <p:ext uri="{BB962C8B-B14F-4D97-AF65-F5344CB8AC3E}">
        <p14:creationId xmlns:p14="http://schemas.microsoft.com/office/powerpoint/2010/main" val="286407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Tax collectors in the Gospels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Gabbai</a:t>
            </a:r>
            <a:r>
              <a:rPr lang="en-US" sz="3600" dirty="0"/>
              <a:t> – General tax collectors</a:t>
            </a:r>
          </a:p>
          <a:p>
            <a:pPr lvl="1"/>
            <a:r>
              <a:rPr lang="en-US" sz="3200" dirty="0"/>
              <a:t>They collected property taxes based on assessments</a:t>
            </a:r>
          </a:p>
          <a:p>
            <a:r>
              <a:rPr lang="en-US" sz="3600" dirty="0"/>
              <a:t>Mokhes – collected all other taxes</a:t>
            </a:r>
          </a:p>
          <a:p>
            <a:pPr lvl="1"/>
            <a:r>
              <a:rPr lang="en-US" sz="3200" dirty="0"/>
              <a:t>There were two types of Mokhes</a:t>
            </a:r>
          </a:p>
          <a:p>
            <a:pPr lvl="2"/>
            <a:r>
              <a:rPr lang="en-US" sz="2800" dirty="0"/>
              <a:t>Great</a:t>
            </a:r>
          </a:p>
          <a:p>
            <a:pPr lvl="3"/>
            <a:r>
              <a:rPr lang="en-US" sz="2400" dirty="0"/>
              <a:t>Chief tax collector</a:t>
            </a:r>
          </a:p>
          <a:p>
            <a:pPr lvl="3"/>
            <a:r>
              <a:rPr lang="en-US" sz="2400" dirty="0"/>
              <a:t>Zacchaeus was a Great Mokhes</a:t>
            </a:r>
          </a:p>
          <a:p>
            <a:pPr lvl="2"/>
            <a:r>
              <a:rPr lang="en-US" sz="2800" dirty="0"/>
              <a:t>Little</a:t>
            </a:r>
          </a:p>
          <a:p>
            <a:pPr lvl="3"/>
            <a:r>
              <a:rPr lang="en-US" sz="2400" dirty="0"/>
              <a:t>Worked in a tax office</a:t>
            </a:r>
          </a:p>
          <a:p>
            <a:pPr lvl="3"/>
            <a:r>
              <a:rPr lang="en-US" sz="2400" dirty="0"/>
              <a:t>Matthew was a Little Mokhes</a:t>
            </a:r>
          </a:p>
        </p:txBody>
      </p:sp>
      <p:pic>
        <p:nvPicPr>
          <p:cNvPr id="3074" name="Picture 2" descr="http://globalassets.starbucks.com/assets/32019f0a821a4683ae666ab5e05345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4" y="3059906"/>
            <a:ext cx="29051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5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Matthew’s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406" y="1825625"/>
            <a:ext cx="4590393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4" name="Picture 4" descr="http://www.1st-art-gallery.com/thumbnail/189881/1/The-Conversion-Of-St.-Matth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921" y="1690688"/>
            <a:ext cx="690737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p.patheos.com.s3.amazonaws.com/blogs/christiancrier/files/2014/04/Matthew-9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8" y="1690688"/>
            <a:ext cx="6811282" cy="51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9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After Pentecost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Matthew stayed and preached mainly to the Jewish people</a:t>
            </a:r>
          </a:p>
          <a:p>
            <a:pPr lvl="1"/>
            <a:r>
              <a:rPr lang="en-US" sz="4800" dirty="0"/>
              <a:t>He wrote his Gospel to them</a:t>
            </a:r>
          </a:p>
          <a:p>
            <a:pPr lvl="1"/>
            <a:r>
              <a:rPr lang="en-US" sz="4800" dirty="0"/>
              <a:t>Preached to them in Israel and abroad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s://upload.wikimedia.org/wikipedia/commons/2/29/Joseph_Martin_Kronheim_-_Foxe's_Book_of_Martyrs_Plate_VII_-_Death_of_Cranm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283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D4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The death of St. Matthew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4400" dirty="0"/>
              <a:t>Tradition tells us that St. Matthew was burned at the stake for his teachings</a:t>
            </a:r>
          </a:p>
          <a:p>
            <a:pPr lvl="1"/>
            <a:r>
              <a:rPr lang="en-US" sz="3600" dirty="0"/>
              <a:t>There is no reliable evidence to prove this</a:t>
            </a:r>
          </a:p>
        </p:txBody>
      </p:sp>
    </p:spTree>
    <p:extLst>
      <p:ext uri="{BB962C8B-B14F-4D97-AF65-F5344CB8AC3E}">
        <p14:creationId xmlns:p14="http://schemas.microsoft.com/office/powerpoint/2010/main" val="124737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http://kolbefoundation.org/gbookswebsite/studentlibrary/greatestbooks/aaaprefacepages/josephus/joseph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6549" b="2"/>
          <a:stretch/>
        </p:blipFill>
        <p:spPr bwMode="auto">
          <a:xfrm>
            <a:off x="20" y="10"/>
            <a:ext cx="3358035" cy="49679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F4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368" y="667316"/>
            <a:ext cx="6586491" cy="1286160"/>
          </a:xfrm>
        </p:spPr>
        <p:txBody>
          <a:bodyPr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There were four basic parties among the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055" y="2155456"/>
            <a:ext cx="8718331" cy="441876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Pharisees – Fundamentalists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Fastidious about the law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Sadducees – Religious Liberals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Control of the temple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Did not believe in the supernatural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Essenes – not mentioned in the Bible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Devoted their lives to the study of Scripture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Described as celibates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Zealots – extremists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Advanced their agenda through terrorism and acts of violence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182867"/>
            <a:ext cx="3358055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Josephus 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the historian</a:t>
            </a:r>
          </a:p>
        </p:txBody>
      </p:sp>
    </p:spTree>
    <p:extLst>
      <p:ext uri="{BB962C8B-B14F-4D97-AF65-F5344CB8AC3E}">
        <p14:creationId xmlns:p14="http://schemas.microsoft.com/office/powerpoint/2010/main" val="157348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439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St. Matthew: The Publican</vt:lpstr>
      <vt:lpstr>A Publican</vt:lpstr>
      <vt:lpstr>Three types of Tax collectors in the Gospels</vt:lpstr>
      <vt:lpstr>Matthew’s Conversion</vt:lpstr>
      <vt:lpstr>After Pentecost</vt:lpstr>
      <vt:lpstr>The death of St. Matthew</vt:lpstr>
      <vt:lpstr>There were four basic parties among the Jews</vt:lpstr>
      <vt:lpstr>St. Simon the Zealot and Terrorist</vt:lpstr>
      <vt:lpstr>“There is no saint without a past, no sinner without a future.”</vt:lpstr>
      <vt:lpstr>“There is no saint without a past, no sinner without a future.”</vt:lpstr>
      <vt:lpstr>After Pentecost</vt:lpstr>
      <vt:lpstr>The death of St. Simon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Gerstmyer</dc:creator>
  <cp:lastModifiedBy>Jonathan Gerstmyer</cp:lastModifiedBy>
  <cp:revision>12</cp:revision>
  <dcterms:created xsi:type="dcterms:W3CDTF">2016-06-08T02:49:57Z</dcterms:created>
  <dcterms:modified xsi:type="dcterms:W3CDTF">2016-06-08T04:08:36Z</dcterms:modified>
</cp:coreProperties>
</file>