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4" r:id="rId7"/>
    <p:sldId id="260" r:id="rId8"/>
    <p:sldId id="265" r:id="rId9"/>
    <p:sldId id="266" r:id="rId10"/>
    <p:sldId id="268" r:id="rId11"/>
    <p:sldId id="267" r:id="rId12"/>
    <p:sldId id="258" r:id="rId13"/>
    <p:sldId id="26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4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4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6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5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0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7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A2F3-17DB-4D7C-9A25-8F398924A0C5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29A4-5BCE-4119-B8AA-2209E8F2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0409" y="0"/>
            <a:ext cx="5801591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56665" y="187036"/>
            <a:ext cx="5493206" cy="3758257"/>
          </a:xfrm>
        </p:spPr>
        <p:txBody>
          <a:bodyPr>
            <a:normAutofit/>
          </a:bodyPr>
          <a:lstStyle/>
          <a:p>
            <a:r>
              <a:rPr lang="en-US" dirty="0"/>
              <a:t>The 12 Apostles: Examples of God’s Mercy in Everyday Life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925600" y="3945294"/>
            <a:ext cx="4731207" cy="262498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Sts. Andrew and Philip: </a:t>
            </a:r>
            <a:r>
              <a:rPr lang="en-US" sz="4400" dirty="0">
                <a:solidFill>
                  <a:schemeClr val="bg1"/>
                </a:solidFill>
              </a:rPr>
              <a:t>The Bringer of people and the Bean Counter</a:t>
            </a:r>
          </a:p>
        </p:txBody>
      </p:sp>
      <p:pic>
        <p:nvPicPr>
          <p:cNvPr id="7" name="Picture 2" descr="https://nelsonmcbs.files.wordpress.com/2014/06/e0b4b5e0b4bf-e0b485e0b4a8e0b58de0b4a4e0b58de0b4b0e0b4afe0b58be0b4b8e0b58d-e0b4b6e0b58de0b4b2e0b580e0b4b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1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-media-cache-ak0.pinimg.com/236x/8f/36/a4/8f36a40eda7c3a767b8340889c308e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2" y="0"/>
            <a:ext cx="3169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3A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55641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s://douglawrence.wordpress.com/files/2008/12/trinityclou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r="18334" b="1"/>
          <a:stretch/>
        </p:blipFill>
        <p:spPr bwMode="auto">
          <a:xfrm>
            <a:off x="8361082" y="803049"/>
            <a:ext cx="3026664" cy="5102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80" y="232651"/>
            <a:ext cx="6422849" cy="123737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“Show us the Father”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80" y="1501556"/>
            <a:ext cx="6669589" cy="5183023"/>
          </a:xfrm>
        </p:spPr>
        <p:txBody>
          <a:bodyPr>
            <a:noAutofit/>
          </a:bodyPr>
          <a:lstStyle/>
          <a:p>
            <a:r>
              <a:rPr lang="en-US" sz="4400" dirty="0"/>
              <a:t>John 14 shows the Apostles still not understanding who Jesus actually was before He entered His Passion</a:t>
            </a:r>
          </a:p>
          <a:p>
            <a:pPr lvl="1"/>
            <a:r>
              <a:rPr lang="en-US" sz="3600" b="1" dirty="0"/>
              <a:t>So Philip spoke up</a:t>
            </a:r>
          </a:p>
          <a:p>
            <a:r>
              <a:rPr lang="en-US" sz="4400" dirty="0"/>
              <a:t>Jesus stated in the clearest possible language that He is God</a:t>
            </a:r>
          </a:p>
        </p:txBody>
      </p:sp>
    </p:spTree>
    <p:extLst>
      <p:ext uri="{BB962C8B-B14F-4D97-AF65-F5344CB8AC3E}">
        <p14:creationId xmlns:p14="http://schemas.microsoft.com/office/powerpoint/2010/main" val="23639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After the Gospels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0127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Both men are not heard from often if at all</a:t>
            </a:r>
          </a:p>
          <a:p>
            <a:pPr lvl="1"/>
            <a:r>
              <a:rPr lang="en-US" sz="4400" dirty="0"/>
              <a:t>Philip the Deacon is a different person</a:t>
            </a:r>
          </a:p>
          <a:p>
            <a:r>
              <a:rPr lang="en-US" sz="4800" dirty="0"/>
              <a:t>Andrew’s personality put him in the background</a:t>
            </a:r>
          </a:p>
          <a:p>
            <a:r>
              <a:rPr lang="en-US" sz="4800" dirty="0"/>
              <a:t>Through Philip multitudes came to Christ because of his teachings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56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683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755640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upload.wikimedia.org/wikipedia/commons/f/f3/Mattia_Preti_-_The_crucifixion_of_St_Andrew_-_Google_Art_Projec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61082" y="1245051"/>
            <a:ext cx="3026664" cy="42183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79" y="-137669"/>
            <a:ext cx="6422849" cy="16766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Andrew suffered death by crucifixion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1886607"/>
            <a:ext cx="6422848" cy="3785419"/>
          </a:xfrm>
        </p:spPr>
        <p:txBody>
          <a:bodyPr>
            <a:noAutofit/>
          </a:bodyPr>
          <a:lstStyle/>
          <a:p>
            <a:r>
              <a:rPr lang="en-US" sz="3600" dirty="0"/>
              <a:t>Tradition tells that he was lashed (not nailed) to a saltire</a:t>
            </a:r>
          </a:p>
          <a:p>
            <a:pPr lvl="1"/>
            <a:r>
              <a:rPr lang="en-US" sz="2800" b="1" dirty="0"/>
              <a:t>An “X” shaped cross</a:t>
            </a:r>
          </a:p>
          <a:p>
            <a:r>
              <a:rPr lang="en-US" sz="3600" dirty="0"/>
              <a:t>He would suffer longer</a:t>
            </a:r>
          </a:p>
          <a:p>
            <a:r>
              <a:rPr lang="en-US" sz="3600" dirty="0"/>
              <a:t>To his last breath, Andrew was said to have been preaching the Gospel and converting passersby during those two days</a:t>
            </a:r>
          </a:p>
        </p:txBody>
      </p:sp>
    </p:spTree>
    <p:extLst>
      <p:ext uri="{BB962C8B-B14F-4D97-AF65-F5344CB8AC3E}">
        <p14:creationId xmlns:p14="http://schemas.microsoft.com/office/powerpoint/2010/main" val="263841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hardgetstrong.com/wp-content/uploads/2015/09/sto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r="19192" b="62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 dirty="0"/>
              <a:t>Death: Stoning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3200" dirty="0"/>
              <a:t>St. Philip was stoned to death for his beliefs and teachings</a:t>
            </a:r>
          </a:p>
          <a:p>
            <a:r>
              <a:rPr lang="en-US" sz="3200" dirty="0"/>
              <a:t>One of the first Apostles to be martyred</a:t>
            </a:r>
          </a:p>
          <a:p>
            <a:r>
              <a:rPr lang="en-US" sz="3200" dirty="0"/>
              <a:t>Around 52 A.D.</a:t>
            </a:r>
          </a:p>
        </p:txBody>
      </p:sp>
    </p:spTree>
    <p:extLst>
      <p:ext uri="{BB962C8B-B14F-4D97-AF65-F5344CB8AC3E}">
        <p14:creationId xmlns:p14="http://schemas.microsoft.com/office/powerpoint/2010/main" val="426351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0409" y="0"/>
            <a:ext cx="5801591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56665" y="187036"/>
            <a:ext cx="5493206" cy="3758257"/>
          </a:xfrm>
        </p:spPr>
        <p:txBody>
          <a:bodyPr>
            <a:normAutofit/>
          </a:bodyPr>
          <a:lstStyle/>
          <a:p>
            <a:r>
              <a:rPr lang="en-US" dirty="0"/>
              <a:t>The 12 Apostles: Examples of God’s Mercy in Everyday Life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925600" y="3945294"/>
            <a:ext cx="4731207" cy="262498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Sts. Matthew and Simon the Zealot: </a:t>
            </a:r>
            <a:r>
              <a:rPr lang="en-US" sz="4400" dirty="0">
                <a:solidFill>
                  <a:schemeClr val="bg1"/>
                </a:solidFill>
              </a:rPr>
              <a:t>The Tax Collector and the Terrorist</a:t>
            </a:r>
          </a:p>
        </p:txBody>
      </p:sp>
      <p:pic>
        <p:nvPicPr>
          <p:cNvPr id="7170" name="Picture 2" descr="http://uploads0.wikiart.org/images/hendrick-terbrugghen/the-calling-of-st-matthew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51"/>
            <a:ext cx="6390407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66.media.tumblr.com/65a393347cfb95d1a570b8041e89fac0/tumblr_inline_narxiz6IkU1se7so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276"/>
            <a:ext cx="6390406" cy="38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2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thewayofbeauty.org/files/2011/06/16th.century.Bernardo.Strozzi.the-calling-of-st-peter-and-st-andr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36054" b="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7B7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236483"/>
            <a:ext cx="6586491" cy="1678945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St. Andrew: </a:t>
            </a:r>
            <a:br>
              <a:rPr lang="en-US" sz="5400" dirty="0"/>
            </a:br>
            <a:r>
              <a:rPr lang="en-US" sz="5400" dirty="0"/>
              <a:t>The Bringer of People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600" dirty="0"/>
              <a:t>His name was actually Greek (</a:t>
            </a:r>
            <a:r>
              <a:rPr lang="el-GR" sz="3600" dirty="0"/>
              <a:t>Ἀνδρέας</a:t>
            </a:r>
            <a:r>
              <a:rPr lang="en-US" sz="3600" dirty="0"/>
              <a:t>) for Manly</a:t>
            </a:r>
          </a:p>
          <a:p>
            <a:pPr lvl="1"/>
            <a:r>
              <a:rPr lang="en-US" sz="3200" dirty="0"/>
              <a:t>Because of the Hellenization of the Jewish people</a:t>
            </a:r>
          </a:p>
          <a:p>
            <a:r>
              <a:rPr lang="en-US" sz="3600" dirty="0"/>
              <a:t>He was the brother of St. Peter</a:t>
            </a:r>
          </a:p>
          <a:p>
            <a:r>
              <a:rPr lang="en-US" sz="3600" dirty="0"/>
              <a:t>Andrew was the first follow Jesus as the Messiah</a:t>
            </a:r>
          </a:p>
        </p:txBody>
      </p:sp>
    </p:spTree>
    <p:extLst>
      <p:ext uri="{BB962C8B-B14F-4D97-AF65-F5344CB8AC3E}">
        <p14:creationId xmlns:p14="http://schemas.microsoft.com/office/powerpoint/2010/main" val="276148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721"/>
            <a:ext cx="8457213" cy="4351338"/>
          </a:xfrm>
        </p:spPr>
        <p:txBody>
          <a:bodyPr>
            <a:noAutofit/>
          </a:bodyPr>
          <a:lstStyle/>
          <a:p>
            <a:r>
              <a:rPr lang="en-US" sz="3600" dirty="0"/>
              <a:t>While speaking in 386 A.D., St. Augustine came to hear him speak</a:t>
            </a:r>
          </a:p>
          <a:p>
            <a:r>
              <a:rPr lang="en-US" sz="3600" dirty="0"/>
              <a:t>He did not come for his theology, but rather his speaking style</a:t>
            </a:r>
          </a:p>
          <a:p>
            <a:r>
              <a:rPr lang="en-US" sz="3600" dirty="0"/>
              <a:t>This is the “Aha” moment for St. Augustine</a:t>
            </a:r>
          </a:p>
          <a:p>
            <a:pPr lvl="1"/>
            <a:r>
              <a:rPr lang="en-US" sz="3200" dirty="0"/>
              <a:t>Prior to this, God was not important, but rather he sought the “truth”</a:t>
            </a:r>
          </a:p>
          <a:p>
            <a:r>
              <a:rPr lang="en-US" sz="3600" dirty="0"/>
              <a:t>Augustine was converted in 387 A.D. when he was baptized by St. Ambrose at the Easter Vigil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57213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St. Ambrose </a:t>
            </a:r>
          </a:p>
        </p:txBody>
      </p:sp>
      <p:pic>
        <p:nvPicPr>
          <p:cNvPr id="2050" name="Picture 2" descr="https://encrypted-tbn1.gstatic.com/images?q=tbn:ANd9GcQ0vV6zqL6C7LIu4GX96NmDbnohReZZp9Zzx4VxaJ7QrQn-SN5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413" y="365125"/>
            <a:ext cx="2733675" cy="4556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4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426"/>
            <a:ext cx="4675038" cy="1325563"/>
          </a:xfrm>
        </p:spPr>
        <p:txBody>
          <a:bodyPr/>
          <a:lstStyle/>
          <a:p>
            <a:pPr algn="ctr"/>
            <a:r>
              <a:rPr lang="en-US" sz="8000" dirty="0"/>
              <a:t>Russia</a:t>
            </a:r>
            <a:endParaRPr lang="en-US" dirty="0"/>
          </a:p>
        </p:txBody>
      </p:sp>
      <p:pic>
        <p:nvPicPr>
          <p:cNvPr id="307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62" y="0"/>
            <a:ext cx="4675038" cy="27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7.deviantart.net/ae12/i/2010/147/e/a/russia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4675038" cy="27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78762" y="2757542"/>
            <a:ext cx="4675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Scotland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083105"/>
            <a:ext cx="4675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Traveled up through modern day Russia as far as Kiev</a:t>
            </a:r>
          </a:p>
          <a:p>
            <a:endParaRPr lang="en-US" sz="2800" dirty="0"/>
          </a:p>
          <a:p>
            <a:r>
              <a:rPr lang="en-US" sz="2800" dirty="0"/>
              <a:t>Said to have founded the See of Constantinople in 38 A.D.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8762" y="4080585"/>
            <a:ext cx="467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8762" y="3732104"/>
            <a:ext cx="46750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Claimed they were the descendants of the Scythians</a:t>
            </a:r>
          </a:p>
          <a:p>
            <a:endParaRPr lang="en-US" sz="2800" dirty="0"/>
          </a:p>
          <a:p>
            <a:r>
              <a:rPr lang="en-US" sz="2800" dirty="0"/>
              <a:t>Andrew was the brother of the first Pope, so they sought protection by the Vatican in 1320 A.D.</a:t>
            </a:r>
          </a:p>
        </p:txBody>
      </p:sp>
    </p:spTree>
    <p:extLst>
      <p:ext uri="{BB962C8B-B14F-4D97-AF65-F5344CB8AC3E}">
        <p14:creationId xmlns:p14="http://schemas.microsoft.com/office/powerpoint/2010/main" val="43036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5/52/Rubens_apostel_philipp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-1" b="492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10" y="327045"/>
            <a:ext cx="5221266" cy="1344975"/>
          </a:xfrm>
        </p:spPr>
        <p:txBody>
          <a:bodyPr>
            <a:normAutofit/>
          </a:bodyPr>
          <a:lstStyle/>
          <a:p>
            <a:r>
              <a:rPr lang="en-US" sz="6600" dirty="0"/>
              <a:t>St. Philip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10" y="1639614"/>
            <a:ext cx="5235490" cy="425515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His name was actually Greek (</a:t>
            </a:r>
            <a:r>
              <a:rPr lang="el-GR" sz="3600" dirty="0"/>
              <a:t>Φίλιππος</a:t>
            </a:r>
            <a:r>
              <a:rPr lang="en-US" sz="3200" dirty="0"/>
              <a:t>) for Lover of horses</a:t>
            </a:r>
          </a:p>
          <a:p>
            <a:r>
              <a:rPr lang="en-US" sz="3200" dirty="0"/>
              <a:t>He is the fifth name on every list of Apostles</a:t>
            </a:r>
          </a:p>
          <a:p>
            <a:r>
              <a:rPr lang="en-US" sz="3200" dirty="0"/>
              <a:t>He grew up in the same area as Sts. Peter, and Andrew </a:t>
            </a:r>
          </a:p>
          <a:p>
            <a:r>
              <a:rPr lang="en-US" sz="3200" dirty="0"/>
              <a:t>He was the first of the Apostles to be called by Jesus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9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rigada.org/wp-content/uploads/2015/05/Disc-Head-300x3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6404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His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5"/>
            <a:ext cx="6588625" cy="4621877"/>
          </a:xfrm>
        </p:spPr>
        <p:txBody>
          <a:bodyPr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Seeking heart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Ears, eyes, and heart were open to the call</a:t>
            </a:r>
          </a:p>
          <a:p>
            <a:r>
              <a:rPr lang="en-US" sz="3600" dirty="0">
                <a:solidFill>
                  <a:schemeClr val="bg1"/>
                </a:solidFill>
              </a:rPr>
              <a:t>Facts and figures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Evangelistic heart – called Nathaniel 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Missing the big picture</a:t>
            </a:r>
          </a:p>
          <a:p>
            <a:r>
              <a:rPr lang="en-US" sz="3600" dirty="0">
                <a:solidFill>
                  <a:schemeClr val="bg1"/>
                </a:solidFill>
              </a:rPr>
              <a:t>“we can’t do that” as opposed to “we could try this”</a:t>
            </a:r>
          </a:p>
        </p:txBody>
      </p:sp>
    </p:spTree>
    <p:extLst>
      <p:ext uri="{BB962C8B-B14F-4D97-AF65-F5344CB8AC3E}">
        <p14:creationId xmlns:p14="http://schemas.microsoft.com/office/powerpoint/2010/main" val="421406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0409" y="0"/>
            <a:ext cx="5801591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556665" y="187036"/>
            <a:ext cx="5493206" cy="3758257"/>
          </a:xfrm>
        </p:spPr>
        <p:txBody>
          <a:bodyPr>
            <a:normAutofit/>
          </a:bodyPr>
          <a:lstStyle/>
          <a:p>
            <a:r>
              <a:rPr lang="en-US" dirty="0"/>
              <a:t>They shared more differences than similarities</a:t>
            </a:r>
          </a:p>
        </p:txBody>
      </p:sp>
      <p:pic>
        <p:nvPicPr>
          <p:cNvPr id="7" name="Picture 2" descr="https://nelsonmcbs.files.wordpress.com/2014/06/e0b4b5e0b4bf-e0b485e0b4a8e0b58de0b4a4e0b58de0b4b0e0b4afe0b58be0b4b8e0b58d-e0b4b6e0b58de0b4b2e0b580e0b4b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1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-media-cache-ak0.pinimg.com/236x/8f/36/a4/8f36a40eda7c3a767b8340889c308e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2" y="0"/>
            <a:ext cx="31692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6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http://blog.memorycross.com/wp-content/uploads/2015/06/Jesus-Feeds-5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1428749"/>
            <a:ext cx="5126736" cy="384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127" y="436528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Feeding of the 5,000 “men”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903" y="1608083"/>
            <a:ext cx="5235490" cy="428669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Probably 10 or 20 thousand (John 6)</a:t>
            </a:r>
          </a:p>
          <a:p>
            <a:r>
              <a:rPr lang="en-US" sz="3200" dirty="0"/>
              <a:t>This is where Philip gets the nickname “the Bean Counter”</a:t>
            </a:r>
          </a:p>
          <a:p>
            <a:r>
              <a:rPr lang="en-US" sz="3200" dirty="0"/>
              <a:t>Andrew went out and found the boy and brought him to Jesus</a:t>
            </a:r>
          </a:p>
          <a:p>
            <a:r>
              <a:rPr lang="en-US" sz="3200" dirty="0"/>
              <a:t>Jesus knew what He would do, but tested Philip first by showing him what he was like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174" y="436528"/>
            <a:ext cx="522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Philip misses the opportunity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174" y="5502166"/>
            <a:ext cx="522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Andrew saw the possibility</a:t>
            </a:r>
          </a:p>
        </p:txBody>
      </p:sp>
    </p:spTree>
    <p:extLst>
      <p:ext uri="{BB962C8B-B14F-4D97-AF65-F5344CB8AC3E}">
        <p14:creationId xmlns:p14="http://schemas.microsoft.com/office/powerpoint/2010/main" val="17363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nguages.bibleschools.com/guides/lotw/images/Jesusdisciples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4810"/>
          <a:stretch/>
        </p:blipFill>
        <p:spPr bwMode="auto">
          <a:xfrm>
            <a:off x="20" y="10"/>
            <a:ext cx="46682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69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539" y="365125"/>
            <a:ext cx="8292662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John 12:21 – The Greeks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Gentiles came to Philip to be introduced</a:t>
            </a:r>
          </a:p>
          <a:p>
            <a:r>
              <a:rPr lang="en-US" sz="4400" dirty="0">
                <a:solidFill>
                  <a:schemeClr val="bg1"/>
                </a:solidFill>
              </a:rPr>
              <a:t>Philip didn’t know what to do</a:t>
            </a:r>
          </a:p>
          <a:p>
            <a:r>
              <a:rPr lang="en-US" sz="4400" dirty="0">
                <a:solidFill>
                  <a:schemeClr val="bg1"/>
                </a:solidFill>
              </a:rPr>
              <a:t>Andrew brought them to Jesus without hesitation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This is where he gets the name “The bringer of People”</a:t>
            </a:r>
          </a:p>
        </p:txBody>
      </p:sp>
    </p:spTree>
    <p:extLst>
      <p:ext uri="{BB962C8B-B14F-4D97-AF65-F5344CB8AC3E}">
        <p14:creationId xmlns:p14="http://schemas.microsoft.com/office/powerpoint/2010/main" val="102873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572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12 Apostles: Examples of God’s Mercy in Everyday Life</vt:lpstr>
      <vt:lpstr>St. Andrew:  The Bringer of People </vt:lpstr>
      <vt:lpstr>St. Ambrose </vt:lpstr>
      <vt:lpstr>Russia</vt:lpstr>
      <vt:lpstr>St. Philip</vt:lpstr>
      <vt:lpstr>His personality</vt:lpstr>
      <vt:lpstr>They shared more differences than similarities</vt:lpstr>
      <vt:lpstr>Feeding of the 5,000 “men”</vt:lpstr>
      <vt:lpstr>John 12:21 – The Greeks</vt:lpstr>
      <vt:lpstr>“Show us the Father”</vt:lpstr>
      <vt:lpstr>After the Gospels</vt:lpstr>
      <vt:lpstr>Andrew suffered death by crucifixion</vt:lpstr>
      <vt:lpstr>Death: Stoning</vt:lpstr>
      <vt:lpstr>The 12 Apostles: Examples of God’s Mercy in Everyday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Apostles: Examples of God’s Mercy in Everyday Life</dc:title>
  <dc:creator>Jonathan Gerstmyer</dc:creator>
  <cp:lastModifiedBy>Jonathan Gerstmyer</cp:lastModifiedBy>
  <cp:revision>14</cp:revision>
  <dcterms:created xsi:type="dcterms:W3CDTF">2016-05-31T01:30:20Z</dcterms:created>
  <dcterms:modified xsi:type="dcterms:W3CDTF">2016-06-01T21:34:57Z</dcterms:modified>
</cp:coreProperties>
</file>