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3" r:id="rId4"/>
    <p:sldId id="267" r:id="rId5"/>
    <p:sldId id="270" r:id="rId6"/>
    <p:sldId id="261" r:id="rId7"/>
    <p:sldId id="259" r:id="rId8"/>
    <p:sldId id="265" r:id="rId9"/>
    <p:sldId id="268" r:id="rId10"/>
    <p:sldId id="269" r:id="rId11"/>
    <p:sldId id="266" r:id="rId12"/>
    <p:sldId id="264" r:id="rId13"/>
    <p:sldId id="26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61" d="100"/>
          <a:sy n="61" d="100"/>
        </p:scale>
        <p:origin x="108" y="27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BF05428-D34C-4689-9392-E85D5BAE4C1B}" type="datetimeFigureOut">
              <a:rPr lang="en-US" smtClean="0"/>
              <a:t>5/17/2016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5C7BEC-BCC2-419C-A35F-D9C3EA9FB0CC}" type="slidenum">
              <a:rPr lang="en-US" smtClean="0"/>
              <a:t>‹#›</a:t>
            </a:fld>
            <a:endParaRPr lang="en-US"/>
          </a:p>
        </p:txBody>
      </p:sp>
    </p:spTree>
    <p:extLst>
      <p:ext uri="{BB962C8B-B14F-4D97-AF65-F5344CB8AC3E}">
        <p14:creationId xmlns:p14="http://schemas.microsoft.com/office/powerpoint/2010/main" val="2870041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F05428-D34C-4689-9392-E85D5BAE4C1B}" type="datetimeFigureOut">
              <a:rPr lang="en-US" smtClean="0"/>
              <a:t>5/17/2016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5C7BEC-BCC2-419C-A35F-D9C3EA9FB0CC}" type="slidenum">
              <a:rPr lang="en-US" smtClean="0"/>
              <a:t>‹#›</a:t>
            </a:fld>
            <a:endParaRPr lang="en-US"/>
          </a:p>
        </p:txBody>
      </p:sp>
    </p:spTree>
    <p:extLst>
      <p:ext uri="{BB962C8B-B14F-4D97-AF65-F5344CB8AC3E}">
        <p14:creationId xmlns:p14="http://schemas.microsoft.com/office/powerpoint/2010/main" val="834035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F05428-D34C-4689-9392-E85D5BAE4C1B}" type="datetimeFigureOut">
              <a:rPr lang="en-US" smtClean="0"/>
              <a:t>5/17/2016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5C7BEC-BCC2-419C-A35F-D9C3EA9FB0CC}" type="slidenum">
              <a:rPr lang="en-US" smtClean="0"/>
              <a:t>‹#›</a:t>
            </a:fld>
            <a:endParaRPr lang="en-US"/>
          </a:p>
        </p:txBody>
      </p:sp>
    </p:spTree>
    <p:extLst>
      <p:ext uri="{BB962C8B-B14F-4D97-AF65-F5344CB8AC3E}">
        <p14:creationId xmlns:p14="http://schemas.microsoft.com/office/powerpoint/2010/main" val="2737163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F05428-D34C-4689-9392-E85D5BAE4C1B}" type="datetimeFigureOut">
              <a:rPr lang="en-US" smtClean="0"/>
              <a:t>5/17/2016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5C7BEC-BCC2-419C-A35F-D9C3EA9FB0CC}" type="slidenum">
              <a:rPr lang="en-US" smtClean="0"/>
              <a:t>‹#›</a:t>
            </a:fld>
            <a:endParaRPr lang="en-US"/>
          </a:p>
        </p:txBody>
      </p:sp>
    </p:spTree>
    <p:extLst>
      <p:ext uri="{BB962C8B-B14F-4D97-AF65-F5344CB8AC3E}">
        <p14:creationId xmlns:p14="http://schemas.microsoft.com/office/powerpoint/2010/main" val="881975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F05428-D34C-4689-9392-E85D5BAE4C1B}" type="datetimeFigureOut">
              <a:rPr lang="en-US" smtClean="0"/>
              <a:t>5/17/2016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5C7BEC-BCC2-419C-A35F-D9C3EA9FB0CC}" type="slidenum">
              <a:rPr lang="en-US" smtClean="0"/>
              <a:t>‹#›</a:t>
            </a:fld>
            <a:endParaRPr lang="en-US"/>
          </a:p>
        </p:txBody>
      </p:sp>
    </p:spTree>
    <p:extLst>
      <p:ext uri="{BB962C8B-B14F-4D97-AF65-F5344CB8AC3E}">
        <p14:creationId xmlns:p14="http://schemas.microsoft.com/office/powerpoint/2010/main" val="4164460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BF05428-D34C-4689-9392-E85D5BAE4C1B}" type="datetimeFigureOut">
              <a:rPr lang="en-US" smtClean="0"/>
              <a:t>5/17/2016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5C7BEC-BCC2-419C-A35F-D9C3EA9FB0CC}" type="slidenum">
              <a:rPr lang="en-US" smtClean="0"/>
              <a:t>‹#›</a:t>
            </a:fld>
            <a:endParaRPr lang="en-US"/>
          </a:p>
        </p:txBody>
      </p:sp>
    </p:spTree>
    <p:extLst>
      <p:ext uri="{BB962C8B-B14F-4D97-AF65-F5344CB8AC3E}">
        <p14:creationId xmlns:p14="http://schemas.microsoft.com/office/powerpoint/2010/main" val="3513189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BF05428-D34C-4689-9392-E85D5BAE4C1B}" type="datetimeFigureOut">
              <a:rPr lang="en-US" smtClean="0"/>
              <a:t>5/17/2016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5C7BEC-BCC2-419C-A35F-D9C3EA9FB0CC}" type="slidenum">
              <a:rPr lang="en-US" smtClean="0"/>
              <a:t>‹#›</a:t>
            </a:fld>
            <a:endParaRPr lang="en-US"/>
          </a:p>
        </p:txBody>
      </p:sp>
    </p:spTree>
    <p:extLst>
      <p:ext uri="{BB962C8B-B14F-4D97-AF65-F5344CB8AC3E}">
        <p14:creationId xmlns:p14="http://schemas.microsoft.com/office/powerpoint/2010/main" val="1244601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F05428-D34C-4689-9392-E85D5BAE4C1B}" type="datetimeFigureOut">
              <a:rPr lang="en-US" smtClean="0"/>
              <a:t>5/17/2016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5C7BEC-BCC2-419C-A35F-D9C3EA9FB0CC}" type="slidenum">
              <a:rPr lang="en-US" smtClean="0"/>
              <a:t>‹#›</a:t>
            </a:fld>
            <a:endParaRPr lang="en-US"/>
          </a:p>
        </p:txBody>
      </p:sp>
    </p:spTree>
    <p:extLst>
      <p:ext uri="{BB962C8B-B14F-4D97-AF65-F5344CB8AC3E}">
        <p14:creationId xmlns:p14="http://schemas.microsoft.com/office/powerpoint/2010/main" val="2752618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05428-D34C-4689-9392-E85D5BAE4C1B}" type="datetimeFigureOut">
              <a:rPr lang="en-US" smtClean="0"/>
              <a:t>5/17/2016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5C7BEC-BCC2-419C-A35F-D9C3EA9FB0CC}" type="slidenum">
              <a:rPr lang="en-US" smtClean="0"/>
              <a:t>‹#›</a:t>
            </a:fld>
            <a:endParaRPr lang="en-US"/>
          </a:p>
        </p:txBody>
      </p:sp>
    </p:spTree>
    <p:extLst>
      <p:ext uri="{BB962C8B-B14F-4D97-AF65-F5344CB8AC3E}">
        <p14:creationId xmlns:p14="http://schemas.microsoft.com/office/powerpoint/2010/main" val="453812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F05428-D34C-4689-9392-E85D5BAE4C1B}" type="datetimeFigureOut">
              <a:rPr lang="en-US" smtClean="0"/>
              <a:t>5/17/2016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5C7BEC-BCC2-419C-A35F-D9C3EA9FB0CC}" type="slidenum">
              <a:rPr lang="en-US" smtClean="0"/>
              <a:t>‹#›</a:t>
            </a:fld>
            <a:endParaRPr lang="en-US"/>
          </a:p>
        </p:txBody>
      </p:sp>
    </p:spTree>
    <p:extLst>
      <p:ext uri="{BB962C8B-B14F-4D97-AF65-F5344CB8AC3E}">
        <p14:creationId xmlns:p14="http://schemas.microsoft.com/office/powerpoint/2010/main" val="278311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F05428-D34C-4689-9392-E85D5BAE4C1B}" type="datetimeFigureOut">
              <a:rPr lang="en-US" smtClean="0"/>
              <a:t>5/17/2016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5C7BEC-BCC2-419C-A35F-D9C3EA9FB0CC}" type="slidenum">
              <a:rPr lang="en-US" smtClean="0"/>
              <a:t>‹#›</a:t>
            </a:fld>
            <a:endParaRPr lang="en-US"/>
          </a:p>
        </p:txBody>
      </p:sp>
    </p:spTree>
    <p:extLst>
      <p:ext uri="{BB962C8B-B14F-4D97-AF65-F5344CB8AC3E}">
        <p14:creationId xmlns:p14="http://schemas.microsoft.com/office/powerpoint/2010/main" val="10077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05428-D34C-4689-9392-E85D5BAE4C1B}" type="datetimeFigureOut">
              <a:rPr lang="en-US" smtClean="0"/>
              <a:t>5/17/2016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5C7BEC-BCC2-419C-A35F-D9C3EA9FB0CC}" type="slidenum">
              <a:rPr lang="en-US" smtClean="0"/>
              <a:t>‹#›</a:t>
            </a:fld>
            <a:endParaRPr lang="en-US"/>
          </a:p>
        </p:txBody>
      </p:sp>
    </p:spTree>
    <p:extLst>
      <p:ext uri="{BB962C8B-B14F-4D97-AF65-F5344CB8AC3E}">
        <p14:creationId xmlns:p14="http://schemas.microsoft.com/office/powerpoint/2010/main" val="1811422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goodreads.com/author/show/6473881.Pope_John_Paul_II" TargetMode="Externa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hyperlink" Target="https://www.goodreads.com/work/quotes/692465"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biblegateway.com/passage/?search=Matthew%2017#fen-NRSVCE-27978c"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89076" y="0"/>
            <a:ext cx="5002924" cy="6858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41019" y="189186"/>
            <a:ext cx="4388069" cy="3777977"/>
          </a:xfrm>
        </p:spPr>
        <p:txBody>
          <a:bodyPr>
            <a:normAutofit fontScale="90000"/>
          </a:bodyPr>
          <a:lstStyle/>
          <a:p>
            <a:r>
              <a:rPr lang="en-US" dirty="0"/>
              <a:t>The 12 Apostles: Examples of God’s Mercy in Everyday Life</a:t>
            </a:r>
          </a:p>
        </p:txBody>
      </p:sp>
      <p:sp>
        <p:nvSpPr>
          <p:cNvPr id="3" name="Subtitle 2"/>
          <p:cNvSpPr>
            <a:spLocks noGrp="1"/>
          </p:cNvSpPr>
          <p:nvPr>
            <p:ph type="subTitle" idx="1"/>
          </p:nvPr>
        </p:nvSpPr>
        <p:spPr>
          <a:xfrm>
            <a:off x="8403020" y="4264189"/>
            <a:ext cx="2864069" cy="1655762"/>
          </a:xfrm>
        </p:spPr>
        <p:txBody>
          <a:bodyPr>
            <a:noAutofit/>
          </a:bodyPr>
          <a:lstStyle/>
          <a:p>
            <a:r>
              <a:rPr lang="en-US" sz="4400" b="1" dirty="0">
                <a:solidFill>
                  <a:schemeClr val="bg1"/>
                </a:solidFill>
              </a:rPr>
              <a:t>Sts. James and John: </a:t>
            </a:r>
            <a:r>
              <a:rPr lang="en-US" sz="4400" dirty="0">
                <a:solidFill>
                  <a:schemeClr val="bg1"/>
                </a:solidFill>
              </a:rPr>
              <a:t>The Sons of Thunder</a:t>
            </a:r>
          </a:p>
        </p:txBody>
      </p:sp>
      <p:pic>
        <p:nvPicPr>
          <p:cNvPr id="2050" name="Picture 2" descr="http://www.jesusplusnothing.com/studies/images/callofdiscipl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321" y="0"/>
            <a:ext cx="775439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293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7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8D3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chemeClr val="bg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00" name="Picture 8" descr="https://roleplaystyle.files.wordpress.com/2015/12/truth.png"/>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1085721" y="803049"/>
            <a:ext cx="2464565" cy="247074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8198" name="Picture 6" descr="https://pixabay.com/static/uploads/photo/2015/01/21/13/20/love-606686_960_720.png"/>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804672" y="3923878"/>
            <a:ext cx="3026663" cy="151333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4636008" y="0"/>
            <a:ext cx="7555992" cy="6858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16878" y="629266"/>
            <a:ext cx="6422849" cy="1676603"/>
          </a:xfrm>
        </p:spPr>
        <p:txBody>
          <a:bodyPr>
            <a:normAutofit/>
          </a:bodyPr>
          <a:lstStyle/>
          <a:p>
            <a:r>
              <a:rPr lang="en-US" sz="6000" b="1" dirty="0"/>
              <a:t>John’s goal changed</a:t>
            </a:r>
          </a:p>
        </p:txBody>
      </p:sp>
      <p:sp>
        <p:nvSpPr>
          <p:cNvPr id="3" name="Content Placeholder 2"/>
          <p:cNvSpPr>
            <a:spLocks noGrp="1"/>
          </p:cNvSpPr>
          <p:nvPr>
            <p:ph idx="1"/>
          </p:nvPr>
        </p:nvSpPr>
        <p:spPr>
          <a:xfrm>
            <a:off x="5116880" y="2438400"/>
            <a:ext cx="6422848" cy="3785419"/>
          </a:xfrm>
        </p:spPr>
        <p:txBody>
          <a:bodyPr>
            <a:normAutofit/>
          </a:bodyPr>
          <a:lstStyle/>
          <a:p>
            <a:r>
              <a:rPr lang="en-US" sz="6000" dirty="0"/>
              <a:t>Throughout his writings, John uses</a:t>
            </a:r>
          </a:p>
          <a:p>
            <a:pPr lvl="1"/>
            <a:r>
              <a:rPr lang="en-US" sz="4800" dirty="0"/>
              <a:t>Truth 45 times</a:t>
            </a:r>
          </a:p>
          <a:p>
            <a:pPr lvl="1"/>
            <a:r>
              <a:rPr lang="en-US" sz="4800" dirty="0"/>
              <a:t>Love over 80 times</a:t>
            </a:r>
          </a:p>
        </p:txBody>
      </p:sp>
    </p:spTree>
    <p:extLst>
      <p:ext uri="{BB962C8B-B14F-4D97-AF65-F5344CB8AC3E}">
        <p14:creationId xmlns:p14="http://schemas.microsoft.com/office/powerpoint/2010/main" val="2881712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catholicnewsagency.com/images/size680/Pope_John_Paul_II_circa_1991_Credit___LOsservatore_Romano_CNA_5_21_15.jpg"/>
          <p:cNvPicPr>
            <a:picLocks noChangeAspect="1" noChangeArrowheads="1"/>
          </p:cNvPicPr>
          <p:nvPr/>
        </p:nvPicPr>
        <p:blipFill rotWithShape="1">
          <a:blip r:embed="rId2">
            <a:extLst>
              <a:ext uri="{28A0092B-C50C-407E-A947-70E740481C1C}">
                <a14:useLocalDpi xmlns:a14="http://schemas.microsoft.com/office/drawing/2010/main" val="0"/>
              </a:ext>
            </a:extLst>
          </a:blip>
          <a:srcRect l="31462" r="23272"/>
          <a:stretch/>
        </p:blipFill>
        <p:spPr bwMode="auto">
          <a:xfrm>
            <a:off x="20" y="10"/>
            <a:ext cx="4668233"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68" name="Group 67"/>
          <p:cNvGrpSpPr>
            <a:grpSpLocks noGrp="1" noUngrp="1" noRot="1" noChangeAspect="1" noMove="1" noResize="1"/>
          </p:cNvGrpSpPr>
          <p:nvPr>
            <p:extLst>
              <p:ext uri="{386F3935-93C4-4BCD-93E2-E3B085C9AB24}">
                <p16:designElem xmlns:p16="http://schemas.microsoft.com/office/powerpoint/2015/main" val="1"/>
              </p:ext>
            </p:extLst>
          </p:nvPr>
        </p:nvGrpSpPr>
        <p:grpSpPr>
          <a:xfrm flipH="1" flipV="1">
            <a:off x="973338" y="0"/>
            <a:ext cx="11218662" cy="6858000"/>
            <a:chOff x="0" y="0"/>
            <a:chExt cx="11218662" cy="6858000"/>
          </a:xfrm>
        </p:grpSpPr>
        <p:sp>
          <p:nvSpPr>
            <p:cNvPr id="69" name="Freeform 28"/>
            <p:cNvSpPr/>
            <p:nvPr>
              <p:extLst>
                <p:ext uri="{386F3935-93C4-4BCD-93E2-E3B085C9AB24}">
                  <p16:designElem xmlns:p16="http://schemas.microsoft.com/office/powerpoint/2015/main" val="1"/>
                </p:ext>
              </p:extLst>
            </p:nvPr>
          </p:nvSpPr>
          <p:spPr>
            <a:xfrm>
              <a:off x="1"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26"/>
            <p:cNvSpPr/>
            <p:nvPr>
              <p:extLst>
                <p:ext uri="{386F3935-93C4-4BCD-93E2-E3B085C9AB24}">
                  <p16:designElem xmlns:p16="http://schemas.microsoft.com/office/powerpoint/2015/main" val="1"/>
                </p:ext>
              </p:extLst>
            </p:nvPr>
          </p:nvSpPr>
          <p:spPr>
            <a:xfrm>
              <a:off x="0"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p:cNvSpPr>
            <a:spLocks noGrp="1"/>
          </p:cNvSpPr>
          <p:nvPr>
            <p:ph type="title"/>
          </p:nvPr>
        </p:nvSpPr>
        <p:spPr>
          <a:xfrm>
            <a:off x="4242149" y="2509235"/>
            <a:ext cx="7164493" cy="1325563"/>
          </a:xfrm>
        </p:spPr>
        <p:txBody>
          <a:bodyPr>
            <a:normAutofit fontScale="90000"/>
          </a:bodyPr>
          <a:lstStyle/>
          <a:p>
            <a:r>
              <a:rPr lang="en-US" dirty="0">
                <a:solidFill>
                  <a:schemeClr val="bg1"/>
                </a:solidFill>
              </a:rPr>
              <a:t>“The capacity to love is determined by the fact that man is ready to seek the good consciously with others, to subordinate himself to this good because of others, or to subordinate himself to others because of this good. Only”</a:t>
            </a:r>
            <a:r>
              <a:rPr lang="en-US" dirty="0"/>
              <a:t> </a:t>
            </a:r>
            <a:br>
              <a:rPr lang="en-US" dirty="0"/>
            </a:br>
            <a:r>
              <a:rPr lang="en-US" dirty="0"/>
              <a:t>― </a:t>
            </a:r>
            <a:r>
              <a:rPr lang="en-US" b="1" dirty="0">
                <a:hlinkClick r:id="rId3"/>
              </a:rPr>
              <a:t>Pope John Paul II</a:t>
            </a:r>
            <a:r>
              <a:rPr lang="en-US" dirty="0"/>
              <a:t>, </a:t>
            </a:r>
            <a:r>
              <a:rPr lang="en-US" b="1" dirty="0">
                <a:hlinkClick r:id="rId4"/>
              </a:rPr>
              <a:t>Love and Responsibility</a:t>
            </a:r>
            <a:endParaRPr lang="en-US" dirty="0">
              <a:solidFill>
                <a:schemeClr val="bg1"/>
              </a:solidFill>
            </a:endParaRPr>
          </a:p>
        </p:txBody>
      </p:sp>
    </p:spTree>
    <p:extLst>
      <p:ext uri="{BB962C8B-B14F-4D97-AF65-F5344CB8AC3E}">
        <p14:creationId xmlns:p14="http://schemas.microsoft.com/office/powerpoint/2010/main" val="215224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119644" y="0"/>
            <a:ext cx="6072356" cy="6858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496503" y="234809"/>
            <a:ext cx="4388069" cy="961697"/>
          </a:xfrm>
        </p:spPr>
        <p:txBody>
          <a:bodyPr>
            <a:normAutofit fontScale="90000"/>
          </a:bodyPr>
          <a:lstStyle/>
          <a:p>
            <a:r>
              <a:rPr lang="en-US" dirty="0"/>
              <a:t>Revelation 1:9</a:t>
            </a:r>
          </a:p>
        </p:txBody>
      </p:sp>
      <p:sp>
        <p:nvSpPr>
          <p:cNvPr id="3" name="Subtitle 2"/>
          <p:cNvSpPr>
            <a:spLocks noGrp="1"/>
          </p:cNvSpPr>
          <p:nvPr>
            <p:ph type="subTitle" idx="1"/>
          </p:nvPr>
        </p:nvSpPr>
        <p:spPr>
          <a:xfrm>
            <a:off x="8258501" y="1300282"/>
            <a:ext cx="2864069" cy="1655762"/>
          </a:xfrm>
        </p:spPr>
        <p:txBody>
          <a:bodyPr>
            <a:noAutofit/>
          </a:bodyPr>
          <a:lstStyle/>
          <a:p>
            <a:r>
              <a:rPr lang="en-US" sz="4000" dirty="0"/>
              <a:t>St. John was the only Apostle to not be martyred</a:t>
            </a:r>
          </a:p>
        </p:txBody>
      </p:sp>
      <p:sp>
        <p:nvSpPr>
          <p:cNvPr id="8" name="Subtitle 2"/>
          <p:cNvSpPr txBox="1">
            <a:spLocks/>
          </p:cNvSpPr>
          <p:nvPr/>
        </p:nvSpPr>
        <p:spPr>
          <a:xfrm>
            <a:off x="8258501" y="4547227"/>
            <a:ext cx="2864069"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dirty="0"/>
              <a:t>He was exiled to Patmos</a:t>
            </a:r>
          </a:p>
        </p:txBody>
      </p:sp>
      <p:pic>
        <p:nvPicPr>
          <p:cNvPr id="2050" name="Picture 2" descr="http://www.reformation.org/en-st-john-on-patm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881"/>
            <a:ext cx="6119645" cy="6954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9607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390409" y="0"/>
            <a:ext cx="5801591" cy="6858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556665" y="187037"/>
            <a:ext cx="5493206" cy="2834554"/>
          </a:xfrm>
        </p:spPr>
        <p:txBody>
          <a:bodyPr>
            <a:normAutofit/>
          </a:bodyPr>
          <a:lstStyle/>
          <a:p>
            <a:r>
              <a:rPr lang="en-US" sz="4800" dirty="0"/>
              <a:t>Join us on Wednesday, June 1 as we discover</a:t>
            </a:r>
          </a:p>
        </p:txBody>
      </p:sp>
      <p:sp>
        <p:nvSpPr>
          <p:cNvPr id="3" name="Subtitle 2"/>
          <p:cNvSpPr>
            <a:spLocks noGrp="1"/>
          </p:cNvSpPr>
          <p:nvPr>
            <p:ph type="subTitle" idx="1"/>
          </p:nvPr>
        </p:nvSpPr>
        <p:spPr>
          <a:xfrm>
            <a:off x="6743700" y="3204314"/>
            <a:ext cx="4731207" cy="2624985"/>
          </a:xfrm>
        </p:spPr>
        <p:txBody>
          <a:bodyPr>
            <a:noAutofit/>
          </a:bodyPr>
          <a:lstStyle/>
          <a:p>
            <a:r>
              <a:rPr lang="en-US" sz="4400" b="1" dirty="0">
                <a:solidFill>
                  <a:schemeClr val="bg1"/>
                </a:solidFill>
              </a:rPr>
              <a:t>Sts. Andrew and Philip: </a:t>
            </a:r>
            <a:r>
              <a:rPr lang="en-US" sz="4400" dirty="0">
                <a:solidFill>
                  <a:schemeClr val="bg1"/>
                </a:solidFill>
              </a:rPr>
              <a:t>The Bringer of people and the Bean Counter</a:t>
            </a:r>
          </a:p>
        </p:txBody>
      </p:sp>
      <p:pic>
        <p:nvPicPr>
          <p:cNvPr id="3074" name="Picture 2" descr="https://nelsonmcbs.files.wordpress.com/2014/06/e0b4b5e0b4bf-e0b485e0b4a8e0b58de0b4a4e0b58de0b4b0e0b4afe0b58be0b4b8e0b58d-e0b4b6e0b58de0b4b2e0b580e0b4b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322118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s-media-cache-ak0.pinimg.com/236x/8f/36/a4/8f36a40eda7c3a767b8340889c308ee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1182" y="0"/>
            <a:ext cx="316922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311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https://dmarkcabz.files.wordpress.com/2014/08/cropped-sons-of-thunder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053" y="1"/>
            <a:ext cx="13752687"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25302" y="520995"/>
            <a:ext cx="7740503" cy="3785652"/>
          </a:xfrm>
          <a:prstGeom prst="rect">
            <a:avLst/>
          </a:prstGeom>
          <a:noFill/>
        </p:spPr>
        <p:txBody>
          <a:bodyPr wrap="square" rtlCol="0">
            <a:spAutoFit/>
          </a:bodyPr>
          <a:lstStyle/>
          <a:p>
            <a:r>
              <a:rPr lang="en-US" sz="4800" dirty="0">
                <a:solidFill>
                  <a:schemeClr val="bg1"/>
                </a:solidFill>
              </a:rPr>
              <a:t>“James son of Zebedee and John the brother of James (to whom he gave the name Boanerges, that is, Sons of Thunder);”</a:t>
            </a:r>
          </a:p>
        </p:txBody>
      </p:sp>
    </p:spTree>
    <p:extLst>
      <p:ext uri="{BB962C8B-B14F-4D97-AF65-F5344CB8AC3E}">
        <p14:creationId xmlns:p14="http://schemas.microsoft.com/office/powerpoint/2010/main" val="797184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636008" y="0"/>
            <a:ext cx="7555992" cy="6858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http://steadfastlutherans.org/wp-content/uploads/2012/03/sons-of-Zebedee.jpg"/>
          <p:cNvPicPr>
            <a:picLocks noChangeAspect="1" noChangeArrowheads="1"/>
          </p:cNvPicPr>
          <p:nvPr/>
        </p:nvPicPr>
        <p:blipFill rotWithShape="1">
          <a:blip r:embed="rId2">
            <a:extLst>
              <a:ext uri="{28A0092B-C50C-407E-A947-70E740481C1C}">
                <a14:useLocalDpi xmlns:a14="http://schemas.microsoft.com/office/drawing/2010/main" val="0"/>
              </a:ext>
            </a:extLst>
          </a:blip>
          <a:srcRect l="875" r="39199" b="-1"/>
          <a:stretch/>
        </p:blipFill>
        <p:spPr bwMode="auto">
          <a:xfrm>
            <a:off x="0" y="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68" name="Straight Connector 67"/>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a:solidFill>
              <a:srgbClr val="3F364F"/>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965430" y="629268"/>
            <a:ext cx="6586491" cy="1286160"/>
          </a:xfrm>
        </p:spPr>
        <p:txBody>
          <a:bodyPr anchor="b">
            <a:normAutofit fontScale="90000"/>
          </a:bodyPr>
          <a:lstStyle/>
          <a:p>
            <a:pPr algn="ctr"/>
            <a:r>
              <a:rPr lang="en-US" b="1" dirty="0"/>
              <a:t>They had their mother ask for their honor</a:t>
            </a:r>
          </a:p>
        </p:txBody>
      </p:sp>
      <p:sp>
        <p:nvSpPr>
          <p:cNvPr id="3" name="Content Placeholder 2"/>
          <p:cNvSpPr>
            <a:spLocks noGrp="1"/>
          </p:cNvSpPr>
          <p:nvPr>
            <p:ph idx="1"/>
          </p:nvPr>
        </p:nvSpPr>
        <p:spPr>
          <a:xfrm>
            <a:off x="4965431" y="2438400"/>
            <a:ext cx="6586489" cy="3785419"/>
          </a:xfrm>
        </p:spPr>
        <p:txBody>
          <a:bodyPr>
            <a:normAutofit/>
          </a:bodyPr>
          <a:lstStyle/>
          <a:p>
            <a:r>
              <a:rPr lang="en-US" sz="4400" dirty="0"/>
              <a:t>Matthew 20:20-28</a:t>
            </a:r>
          </a:p>
          <a:p>
            <a:pPr lvl="1"/>
            <a:r>
              <a:rPr lang="en-US" sz="3600" dirty="0"/>
              <a:t>They thought they should be given the place of honor</a:t>
            </a:r>
          </a:p>
          <a:p>
            <a:pPr lvl="1"/>
            <a:r>
              <a:rPr lang="en-US" sz="3600" dirty="0"/>
              <a:t>They did not understand for what they were asking</a:t>
            </a:r>
          </a:p>
          <a:p>
            <a:pPr lvl="2"/>
            <a:r>
              <a:rPr lang="en-US" sz="2800" dirty="0"/>
              <a:t>Nor what came with that honor</a:t>
            </a:r>
          </a:p>
        </p:txBody>
      </p:sp>
    </p:spTree>
    <p:extLst>
      <p:ext uri="{BB962C8B-B14F-4D97-AF65-F5344CB8AC3E}">
        <p14:creationId xmlns:p14="http://schemas.microsoft.com/office/powerpoint/2010/main" val="2305170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636008" y="0"/>
            <a:ext cx="7555992" cy="6858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http://livethefast.org/wp-content/uploads/2014/08/Transfiguration-pic.jpg"/>
          <p:cNvPicPr>
            <a:picLocks noChangeAspect="1" noChangeArrowheads="1"/>
          </p:cNvPicPr>
          <p:nvPr/>
        </p:nvPicPr>
        <p:blipFill rotWithShape="1">
          <a:blip r:embed="rId2">
            <a:extLst>
              <a:ext uri="{28A0092B-C50C-407E-A947-70E740481C1C}">
                <a14:useLocalDpi xmlns:a14="http://schemas.microsoft.com/office/drawing/2010/main" val="0"/>
              </a:ext>
            </a:extLst>
          </a:blip>
          <a:srcRect l="4593" r="6174"/>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0" name="Straight Connector 67"/>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a:solidFill>
              <a:srgbClr val="4C375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965430" y="629268"/>
            <a:ext cx="6586491" cy="1286160"/>
          </a:xfrm>
        </p:spPr>
        <p:txBody>
          <a:bodyPr anchor="b">
            <a:noAutofit/>
          </a:bodyPr>
          <a:lstStyle/>
          <a:p>
            <a:pPr algn="ctr"/>
            <a:r>
              <a:rPr lang="en-US" sz="5400" b="1" dirty="0"/>
              <a:t>They were witnesses to the Transfiguration</a:t>
            </a:r>
          </a:p>
        </p:txBody>
      </p:sp>
      <p:sp>
        <p:nvSpPr>
          <p:cNvPr id="3" name="Content Placeholder 2"/>
          <p:cNvSpPr>
            <a:spLocks noGrp="1"/>
          </p:cNvSpPr>
          <p:nvPr>
            <p:ph idx="1"/>
          </p:nvPr>
        </p:nvSpPr>
        <p:spPr>
          <a:xfrm>
            <a:off x="4965431" y="2438400"/>
            <a:ext cx="6586489" cy="3785419"/>
          </a:xfrm>
        </p:spPr>
        <p:txBody>
          <a:bodyPr>
            <a:normAutofit fontScale="92500"/>
          </a:bodyPr>
          <a:lstStyle/>
          <a:p>
            <a:r>
              <a:rPr lang="en-US" sz="4400" dirty="0"/>
              <a:t>Matthew 17</a:t>
            </a:r>
          </a:p>
          <a:p>
            <a:r>
              <a:rPr lang="en-US" b="1" baseline="30000" dirty="0"/>
              <a:t>5 </a:t>
            </a:r>
            <a:r>
              <a:rPr lang="en-US" dirty="0"/>
              <a:t>While he was still speaking, suddenly a bright cloud overshadowed them, and from the cloud a voice said, “This is my Son, the Beloved;</a:t>
            </a:r>
            <a:r>
              <a:rPr lang="en-US" baseline="30000" dirty="0"/>
              <a:t>[</a:t>
            </a:r>
            <a:r>
              <a:rPr lang="en-US" baseline="30000" dirty="0">
                <a:hlinkClick r:id="rId3" tooltip="See footnote c"/>
              </a:rPr>
              <a:t>c</a:t>
            </a:r>
            <a:r>
              <a:rPr lang="en-US" baseline="30000" dirty="0"/>
              <a:t>]</a:t>
            </a:r>
            <a:r>
              <a:rPr lang="en-US" dirty="0"/>
              <a:t> with him I am well pleased; listen to him!” </a:t>
            </a:r>
            <a:r>
              <a:rPr lang="en-US" b="1" baseline="30000" dirty="0"/>
              <a:t>6 </a:t>
            </a:r>
            <a:r>
              <a:rPr lang="en-US" dirty="0"/>
              <a:t>When the disciples heard this, they fell to the ground and were overcome by fear. </a:t>
            </a:r>
            <a:r>
              <a:rPr lang="en-US" b="1" baseline="30000" dirty="0"/>
              <a:t>7 </a:t>
            </a:r>
            <a:r>
              <a:rPr lang="en-US" dirty="0"/>
              <a:t>But Jesus came and touched them, saying, “Get up and do not be afraid.” </a:t>
            </a:r>
            <a:endParaRPr lang="en-US" sz="4400" dirty="0"/>
          </a:p>
        </p:txBody>
      </p:sp>
    </p:spTree>
    <p:extLst>
      <p:ext uri="{BB962C8B-B14F-4D97-AF65-F5344CB8AC3E}">
        <p14:creationId xmlns:p14="http://schemas.microsoft.com/office/powerpoint/2010/main" val="1839016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635591" y="0"/>
            <a:ext cx="7555992" cy="6858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20" name="Picture 4" descr="http://truthbook.com/images/site_images/Unknown_St_James_the_Great_the_Apostle_300.jpg"/>
          <p:cNvPicPr>
            <a:picLocks noChangeAspect="1" noChangeArrowheads="1"/>
          </p:cNvPicPr>
          <p:nvPr/>
        </p:nvPicPr>
        <p:blipFill rotWithShape="1">
          <a:blip r:embed="rId2">
            <a:extLst>
              <a:ext uri="{28A0092B-C50C-407E-A947-70E740481C1C}">
                <a14:useLocalDpi xmlns:a14="http://schemas.microsoft.com/office/drawing/2010/main" val="0"/>
              </a:ext>
            </a:extLst>
          </a:blip>
          <a:srcRect r="7088"/>
          <a:stretch/>
        </p:blipFill>
        <p:spPr bwMode="auto">
          <a:xfrm>
            <a:off x="20" y="9"/>
            <a:ext cx="4635571" cy="7157535"/>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0" name="Straight Connector 69"/>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a:solidFill>
              <a:srgbClr val="844A39"/>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965430" y="629268"/>
            <a:ext cx="6586491" cy="1286160"/>
          </a:xfrm>
        </p:spPr>
        <p:txBody>
          <a:bodyPr anchor="b">
            <a:normAutofit fontScale="90000"/>
          </a:bodyPr>
          <a:lstStyle/>
          <a:p>
            <a:pPr algn="ctr"/>
            <a:r>
              <a:rPr lang="en-US" b="1" dirty="0"/>
              <a:t>St. James: </a:t>
            </a:r>
            <a:br>
              <a:rPr lang="en-US" dirty="0"/>
            </a:br>
            <a:r>
              <a:rPr lang="en-US" dirty="0"/>
              <a:t>The Apostle of passion</a:t>
            </a:r>
          </a:p>
        </p:txBody>
      </p:sp>
      <p:sp>
        <p:nvSpPr>
          <p:cNvPr id="3" name="Content Placeholder 2"/>
          <p:cNvSpPr>
            <a:spLocks noGrp="1"/>
          </p:cNvSpPr>
          <p:nvPr>
            <p:ph idx="1"/>
          </p:nvPr>
        </p:nvSpPr>
        <p:spPr>
          <a:xfrm>
            <a:off x="4965431" y="2438400"/>
            <a:ext cx="6586489" cy="4214648"/>
          </a:xfrm>
        </p:spPr>
        <p:txBody>
          <a:bodyPr>
            <a:normAutofit fontScale="92500" lnSpcReduction="10000"/>
          </a:bodyPr>
          <a:lstStyle/>
          <a:p>
            <a:r>
              <a:rPr lang="en-US" dirty="0"/>
              <a:t>Part of the inner circle of three</a:t>
            </a:r>
          </a:p>
          <a:p>
            <a:r>
              <a:rPr lang="en-US" dirty="0"/>
              <a:t>The older brother – giving him the birth right</a:t>
            </a:r>
          </a:p>
          <a:p>
            <a:pPr lvl="1"/>
            <a:r>
              <a:rPr lang="en-US" sz="2000" dirty="0"/>
              <a:t>They came from a wealthy family</a:t>
            </a:r>
          </a:p>
          <a:p>
            <a:r>
              <a:rPr lang="en-US" dirty="0"/>
              <a:t>The only Apostle to be martyred in the Bible</a:t>
            </a:r>
          </a:p>
          <a:p>
            <a:r>
              <a:rPr lang="en-US" dirty="0"/>
              <a:t>He was intense, zealous, passionate, thunderous</a:t>
            </a:r>
          </a:p>
          <a:p>
            <a:pPr lvl="1"/>
            <a:r>
              <a:rPr lang="en-US" sz="2000" dirty="0"/>
              <a:t>Had a style that stirred things up</a:t>
            </a:r>
          </a:p>
          <a:p>
            <a:pPr lvl="1"/>
            <a:r>
              <a:rPr lang="en-US" sz="2000" dirty="0"/>
              <a:t>Wanted to call down fire from Heaven to destroy a Samaritan village</a:t>
            </a:r>
          </a:p>
          <a:p>
            <a:pPr lvl="2"/>
            <a:r>
              <a:rPr lang="en-US" sz="3000" dirty="0"/>
              <a:t>Luke 9:54 </a:t>
            </a:r>
          </a:p>
          <a:p>
            <a:pPr lvl="3"/>
            <a:r>
              <a:rPr lang="en-US" sz="2400" dirty="0"/>
              <a:t>compared to Elijah in 2 Kings 1:10</a:t>
            </a:r>
          </a:p>
          <a:p>
            <a:pPr lvl="1"/>
            <a:endParaRPr lang="en-US" sz="1600" dirty="0"/>
          </a:p>
          <a:p>
            <a:endParaRPr lang="en-US" sz="2000" dirty="0"/>
          </a:p>
        </p:txBody>
      </p:sp>
    </p:spTree>
    <p:extLst>
      <p:ext uri="{BB962C8B-B14F-4D97-AF65-F5344CB8AC3E}">
        <p14:creationId xmlns:p14="http://schemas.microsoft.com/office/powerpoint/2010/main" val="2443856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miyaonherway.files.wordpress.com/2012/07/map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11918373" cy="6631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625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1772"/>
            <a:ext cx="5002924" cy="6858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07427" y="213037"/>
            <a:ext cx="4388069" cy="961697"/>
          </a:xfrm>
        </p:spPr>
        <p:txBody>
          <a:bodyPr>
            <a:normAutofit/>
          </a:bodyPr>
          <a:lstStyle/>
          <a:p>
            <a:r>
              <a:rPr lang="en-US" dirty="0"/>
              <a:t>Acts 12:2</a:t>
            </a:r>
          </a:p>
        </p:txBody>
      </p:sp>
      <p:sp>
        <p:nvSpPr>
          <p:cNvPr id="3" name="Subtitle 2"/>
          <p:cNvSpPr>
            <a:spLocks noGrp="1"/>
          </p:cNvSpPr>
          <p:nvPr>
            <p:ph type="subTitle" idx="1"/>
          </p:nvPr>
        </p:nvSpPr>
        <p:spPr>
          <a:xfrm>
            <a:off x="1069425" y="1278510"/>
            <a:ext cx="2864069" cy="1655762"/>
          </a:xfrm>
        </p:spPr>
        <p:txBody>
          <a:bodyPr>
            <a:noAutofit/>
          </a:bodyPr>
          <a:lstStyle/>
          <a:p>
            <a:r>
              <a:rPr lang="en-US" sz="4000" dirty="0"/>
              <a:t>St. James was the first Apostle to be martyred</a:t>
            </a:r>
          </a:p>
        </p:txBody>
      </p:sp>
      <p:pic>
        <p:nvPicPr>
          <p:cNvPr id="1026" name="Picture 2" descr="http://satucket.com/lectionary/James_Dea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2922" y="-21772"/>
            <a:ext cx="9467575" cy="6879771"/>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2"/>
          <p:cNvSpPr txBox="1">
            <a:spLocks/>
          </p:cNvSpPr>
          <p:nvPr/>
        </p:nvSpPr>
        <p:spPr>
          <a:xfrm>
            <a:off x="1069424" y="3784476"/>
            <a:ext cx="2864069"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dirty="0"/>
              <a:t>He was beheaded by order of King Herod Agrippa I</a:t>
            </a:r>
          </a:p>
        </p:txBody>
      </p:sp>
    </p:spTree>
    <p:extLst>
      <p:ext uri="{BB962C8B-B14F-4D97-AF65-F5344CB8AC3E}">
        <p14:creationId xmlns:p14="http://schemas.microsoft.com/office/powerpoint/2010/main" val="1636549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635591" y="0"/>
            <a:ext cx="7555992" cy="6858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descr="http://catholicveritas.com/sites/default/files/resize/5/images/Saint%20John-420x429.jpg"/>
          <p:cNvPicPr>
            <a:picLocks noChangeAspect="1" noChangeArrowheads="1"/>
          </p:cNvPicPr>
          <p:nvPr/>
        </p:nvPicPr>
        <p:blipFill rotWithShape="1">
          <a:blip r:embed="rId2">
            <a:extLst>
              <a:ext uri="{28A0092B-C50C-407E-A947-70E740481C1C}">
                <a14:useLocalDpi xmlns:a14="http://schemas.microsoft.com/office/drawing/2010/main" val="0"/>
              </a:ext>
            </a:extLst>
          </a:blip>
          <a:srcRect l="19978" r="11049"/>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0" name="Straight Connector 69"/>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a:solidFill>
              <a:srgbClr val="753828"/>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965430" y="629268"/>
            <a:ext cx="6586491" cy="1286160"/>
          </a:xfrm>
        </p:spPr>
        <p:txBody>
          <a:bodyPr anchor="b">
            <a:noAutofit/>
          </a:bodyPr>
          <a:lstStyle/>
          <a:p>
            <a:pPr>
              <a:lnSpc>
                <a:spcPct val="80000"/>
              </a:lnSpc>
            </a:pPr>
            <a:r>
              <a:rPr lang="en-US" dirty="0"/>
              <a:t>John became a patriarch of the early Church</a:t>
            </a:r>
          </a:p>
        </p:txBody>
      </p:sp>
      <p:sp>
        <p:nvSpPr>
          <p:cNvPr id="3" name="Content Placeholder 2"/>
          <p:cNvSpPr>
            <a:spLocks noGrp="1"/>
          </p:cNvSpPr>
          <p:nvPr>
            <p:ph idx="1"/>
          </p:nvPr>
        </p:nvSpPr>
        <p:spPr>
          <a:xfrm>
            <a:off x="4965431" y="2438400"/>
            <a:ext cx="6586489" cy="4246179"/>
          </a:xfrm>
        </p:spPr>
        <p:txBody>
          <a:bodyPr>
            <a:normAutofit/>
          </a:bodyPr>
          <a:lstStyle/>
          <a:p>
            <a:r>
              <a:rPr lang="en-US" dirty="0"/>
              <a:t>Known as the Apostle of love</a:t>
            </a:r>
          </a:p>
          <a:p>
            <a:r>
              <a:rPr lang="en-US" dirty="0"/>
              <a:t>Sought only truth</a:t>
            </a:r>
          </a:p>
          <a:p>
            <a:pPr lvl="1"/>
            <a:r>
              <a:rPr lang="en-US" sz="2000" dirty="0"/>
              <a:t>In his early life, he did this in in all the wrong ways.</a:t>
            </a:r>
          </a:p>
          <a:p>
            <a:r>
              <a:rPr lang="en-US" dirty="0"/>
              <a:t>He was the first Apostle to the tomb and the only one at the foot of the cross</a:t>
            </a:r>
          </a:p>
          <a:p>
            <a:r>
              <a:rPr lang="en-US" dirty="0"/>
              <a:t>He was known by the high priest</a:t>
            </a:r>
          </a:p>
          <a:p>
            <a:r>
              <a:rPr lang="en-US" dirty="0"/>
              <a:t>Condemned a man for casting out demons in the name of Jesus</a:t>
            </a:r>
          </a:p>
          <a:p>
            <a:pPr lvl="1"/>
            <a:r>
              <a:rPr lang="en-US" sz="3200" dirty="0"/>
              <a:t>Mark 9:38</a:t>
            </a:r>
          </a:p>
          <a:p>
            <a:endParaRPr lang="en-US" sz="2000" dirty="0"/>
          </a:p>
        </p:txBody>
      </p:sp>
    </p:spTree>
    <p:extLst>
      <p:ext uri="{BB962C8B-B14F-4D97-AF65-F5344CB8AC3E}">
        <p14:creationId xmlns:p14="http://schemas.microsoft.com/office/powerpoint/2010/main" val="216260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francisxaviersamsen.files.wordpress.com/2015/09/women-behold-your-son-pppas0013.jpg"/>
          <p:cNvPicPr>
            <a:picLocks noChangeAspect="1" noChangeArrowheads="1"/>
          </p:cNvPicPr>
          <p:nvPr/>
        </p:nvPicPr>
        <p:blipFill rotWithShape="1">
          <a:blip r:embed="rId2">
            <a:extLst>
              <a:ext uri="{28A0092B-C50C-407E-A947-70E740481C1C}">
                <a14:useLocalDpi xmlns:a14="http://schemas.microsoft.com/office/drawing/2010/main" val="0"/>
              </a:ext>
            </a:extLst>
          </a:blip>
          <a:srcRect r="7072"/>
          <a:stretch/>
        </p:blipFill>
        <p:spPr bwMode="auto">
          <a:xfrm>
            <a:off x="20" y="10"/>
            <a:ext cx="4668233"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71" name="Group 67"/>
          <p:cNvGrpSpPr>
            <a:grpSpLocks noGrp="1" noUngrp="1" noRot="1" noChangeAspect="1" noMove="1" noResize="1"/>
          </p:cNvGrpSpPr>
          <p:nvPr>
            <p:extLst>
              <p:ext uri="{386F3935-93C4-4BCD-93E2-E3B085C9AB24}">
                <p16:designElem xmlns:p16="http://schemas.microsoft.com/office/powerpoint/2015/main" val="1"/>
              </p:ext>
            </p:extLst>
          </p:nvPr>
        </p:nvGrpSpPr>
        <p:grpSpPr>
          <a:xfrm flipH="1" flipV="1">
            <a:off x="973338" y="0"/>
            <a:ext cx="11218662" cy="6858000"/>
            <a:chOff x="0" y="0"/>
            <a:chExt cx="11218662" cy="6858000"/>
          </a:xfrm>
        </p:grpSpPr>
        <p:sp>
          <p:nvSpPr>
            <p:cNvPr id="69" name="Freeform 28"/>
            <p:cNvSpPr/>
            <p:nvPr>
              <p:extLst>
                <p:ext uri="{386F3935-93C4-4BCD-93E2-E3B085C9AB24}">
                  <p16:designElem xmlns:p16="http://schemas.microsoft.com/office/powerpoint/2015/main" val="1"/>
                </p:ext>
              </p:extLst>
            </p:nvPr>
          </p:nvSpPr>
          <p:spPr>
            <a:xfrm>
              <a:off x="1"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26"/>
            <p:cNvSpPr/>
            <p:nvPr>
              <p:extLst>
                <p:ext uri="{386F3935-93C4-4BCD-93E2-E3B085C9AB24}">
                  <p16:designElem xmlns:p16="http://schemas.microsoft.com/office/powerpoint/2015/main" val="1"/>
                </p:ext>
              </p:extLst>
            </p:nvPr>
          </p:nvSpPr>
          <p:spPr>
            <a:xfrm>
              <a:off x="0"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p:cNvSpPr>
            <a:spLocks noGrp="1"/>
          </p:cNvSpPr>
          <p:nvPr>
            <p:ph type="title"/>
          </p:nvPr>
        </p:nvSpPr>
        <p:spPr>
          <a:xfrm>
            <a:off x="4384039" y="365125"/>
            <a:ext cx="7164493" cy="1325563"/>
          </a:xfrm>
        </p:spPr>
        <p:txBody>
          <a:bodyPr>
            <a:normAutofit/>
          </a:bodyPr>
          <a:lstStyle/>
          <a:p>
            <a:r>
              <a:rPr lang="en-US" dirty="0">
                <a:solidFill>
                  <a:schemeClr val="bg1"/>
                </a:solidFill>
              </a:rPr>
              <a:t>Jesus gave John His mother</a:t>
            </a:r>
          </a:p>
        </p:txBody>
      </p:sp>
      <p:sp>
        <p:nvSpPr>
          <p:cNvPr id="3" name="Content Placeholder 2"/>
          <p:cNvSpPr>
            <a:spLocks noGrp="1"/>
          </p:cNvSpPr>
          <p:nvPr>
            <p:ph idx="1"/>
          </p:nvPr>
        </p:nvSpPr>
        <p:spPr>
          <a:xfrm>
            <a:off x="4387515" y="2022601"/>
            <a:ext cx="7161017" cy="4154361"/>
          </a:xfrm>
        </p:spPr>
        <p:txBody>
          <a:bodyPr>
            <a:normAutofit/>
          </a:bodyPr>
          <a:lstStyle/>
          <a:p>
            <a:r>
              <a:rPr lang="en-US" sz="4000" dirty="0">
                <a:solidFill>
                  <a:schemeClr val="bg1"/>
                </a:solidFill>
              </a:rPr>
              <a:t>John 19:26-27</a:t>
            </a:r>
          </a:p>
          <a:p>
            <a:pPr lvl="1"/>
            <a:r>
              <a:rPr lang="en-US" sz="3200" dirty="0">
                <a:solidFill>
                  <a:schemeClr val="bg1"/>
                </a:solidFill>
              </a:rPr>
              <a:t>When Jesus saw his mother and the disciple whom he loved standing beside her, he said to his mother, “Woman, here is your son.” </a:t>
            </a:r>
            <a:r>
              <a:rPr lang="en-US" sz="3200" b="1" baseline="30000" dirty="0">
                <a:solidFill>
                  <a:schemeClr val="bg1"/>
                </a:solidFill>
              </a:rPr>
              <a:t>27 </a:t>
            </a:r>
            <a:r>
              <a:rPr lang="en-US" sz="3200" dirty="0">
                <a:solidFill>
                  <a:schemeClr val="bg1"/>
                </a:solidFill>
              </a:rPr>
              <a:t>Then he said to the disciple, “Here is your mother.” And from that hour the disciple took her into his own home.</a:t>
            </a:r>
            <a:endParaRPr lang="en-US" sz="2000" dirty="0">
              <a:solidFill>
                <a:schemeClr val="bg1"/>
              </a:solidFill>
            </a:endParaRPr>
          </a:p>
        </p:txBody>
      </p:sp>
    </p:spTree>
    <p:extLst>
      <p:ext uri="{BB962C8B-B14F-4D97-AF65-F5344CB8AC3E}">
        <p14:creationId xmlns:p14="http://schemas.microsoft.com/office/powerpoint/2010/main" val="42473618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6725</TotalTime>
  <Words>396</Words>
  <Application>Microsoft Office PowerPoint</Application>
  <PresentationFormat>Widescreen</PresentationFormat>
  <Paragraphs>45</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The 12 Apostles: Examples of God’s Mercy in Everyday Life</vt:lpstr>
      <vt:lpstr>PowerPoint Presentation</vt:lpstr>
      <vt:lpstr>They had their mother ask for their honor</vt:lpstr>
      <vt:lpstr>They were witnesses to the Transfiguration</vt:lpstr>
      <vt:lpstr>St. James:  The Apostle of passion</vt:lpstr>
      <vt:lpstr>PowerPoint Presentation</vt:lpstr>
      <vt:lpstr>Acts 12:2</vt:lpstr>
      <vt:lpstr>John became a patriarch of the early Church</vt:lpstr>
      <vt:lpstr>Jesus gave John His mother</vt:lpstr>
      <vt:lpstr>John’s goal changed</vt:lpstr>
      <vt:lpstr>“The capacity to love is determined by the fact that man is ready to seek the good consciously with others, to subordinate himself to this good because of others, or to subordinate himself to others because of this good. Only”  ― Pope John Paul II, Love and Responsibility</vt:lpstr>
      <vt:lpstr>Revelation 1:9</vt:lpstr>
      <vt:lpstr>Join us on Wednesday, June 1 as we discover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12 Apostles: Examples of God’s Mercy in Everyday Life</dc:title>
  <dc:creator>Jonathan Gerstmyer</dc:creator>
  <cp:lastModifiedBy>Jonathan Gerstmyer</cp:lastModifiedBy>
  <cp:revision>41</cp:revision>
  <dcterms:created xsi:type="dcterms:W3CDTF">2016-04-21T16:49:24Z</dcterms:created>
  <dcterms:modified xsi:type="dcterms:W3CDTF">2016-05-18T03:02:42Z</dcterms:modified>
</cp:coreProperties>
</file>