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0" r:id="rId6"/>
    <p:sldId id="261" r:id="rId7"/>
    <p:sldId id="268" r:id="rId8"/>
    <p:sldId id="274" r:id="rId9"/>
    <p:sldId id="262" r:id="rId10"/>
    <p:sldId id="263" r:id="rId11"/>
    <p:sldId id="266" r:id="rId12"/>
    <p:sldId id="265" r:id="rId13"/>
    <p:sldId id="271" r:id="rId14"/>
    <p:sldId id="272" r:id="rId15"/>
    <p:sldId id="27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4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3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0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1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5428-D34C-4689-9392-E85D5BAE4C1B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7BEC-BCC2-419C-A35F-D9C3EA9FB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019" y="189186"/>
            <a:ext cx="4388069" cy="3777977"/>
          </a:xfrm>
        </p:spPr>
        <p:txBody>
          <a:bodyPr>
            <a:normAutofit fontScale="90000"/>
          </a:bodyPr>
          <a:lstStyle/>
          <a:p>
            <a:r>
              <a:rPr lang="en-US" dirty="0"/>
              <a:t>The 12 Apostles: Examples of God’s Mercy in Everyday Life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3020" y="4264189"/>
            <a:ext cx="2864069" cy="1655762"/>
          </a:xfrm>
        </p:spPr>
        <p:txBody>
          <a:bodyPr>
            <a:noAutofit/>
          </a:bodyPr>
          <a:lstStyle/>
          <a:p>
            <a:r>
              <a:rPr lang="en-US" sz="4000" dirty="0"/>
              <a:t>Who were the Apostles?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42"/>
            <a:ext cx="7803931" cy="69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9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timing was wrong.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5092262"/>
          </a:xfrm>
        </p:spPr>
        <p:txBody>
          <a:bodyPr>
            <a:normAutofit/>
          </a:bodyPr>
          <a:lstStyle/>
          <a:p>
            <a:r>
              <a:rPr lang="en-US" sz="3600" dirty="0"/>
              <a:t>Phase 1</a:t>
            </a:r>
          </a:p>
          <a:p>
            <a:pPr lvl="1"/>
            <a:r>
              <a:rPr lang="en-US" sz="3200" dirty="0"/>
              <a:t>A calling to conversion – John 1:35-51</a:t>
            </a:r>
          </a:p>
          <a:p>
            <a:pPr lvl="2"/>
            <a:r>
              <a:rPr lang="en-US" sz="2800" dirty="0"/>
              <a:t>Called first to salvation</a:t>
            </a:r>
          </a:p>
          <a:p>
            <a:r>
              <a:rPr lang="en-US" dirty="0"/>
              <a:t>Peter, Andrew, John, Philip, and Nathaniel</a:t>
            </a:r>
          </a:p>
          <a:p>
            <a:pPr lvl="1"/>
            <a:r>
              <a:rPr lang="en-US" dirty="0"/>
              <a:t>They were already disciples of John the Baptist.</a:t>
            </a:r>
          </a:p>
          <a:p>
            <a:pPr lvl="2"/>
            <a:r>
              <a:rPr lang="en-US" dirty="0"/>
              <a:t>“Behold the lamb of God”</a:t>
            </a:r>
          </a:p>
          <a:p>
            <a:pPr lvl="1"/>
            <a:r>
              <a:rPr lang="en-US" dirty="0"/>
              <a:t>They remained at their full time jobs</a:t>
            </a:r>
          </a:p>
          <a:p>
            <a:pPr lvl="2"/>
            <a:r>
              <a:rPr lang="en-US" dirty="0"/>
              <a:t>Often seen fishing and mending their nets</a:t>
            </a:r>
          </a:p>
          <a:p>
            <a:endParaRPr lang="en-US" dirty="0"/>
          </a:p>
        </p:txBody>
      </p:sp>
      <p:pic>
        <p:nvPicPr>
          <p:cNvPr id="2054" name="Picture 6" descr="http://ftp.osuosl.org/pub/aqsis/images/phase/phas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83" y="54399"/>
            <a:ext cx="2849617" cy="28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4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timing was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5092262"/>
          </a:xfrm>
        </p:spPr>
        <p:txBody>
          <a:bodyPr>
            <a:normAutofit/>
          </a:bodyPr>
          <a:lstStyle/>
          <a:p>
            <a:r>
              <a:rPr lang="en-US" sz="3600" dirty="0"/>
              <a:t>Phase 2</a:t>
            </a:r>
          </a:p>
          <a:p>
            <a:pPr lvl="1"/>
            <a:r>
              <a:rPr lang="en-US" sz="3200" dirty="0"/>
              <a:t>A calling to ministry -  Luke 5 - Mathetes</a:t>
            </a:r>
          </a:p>
          <a:p>
            <a:pPr lvl="2"/>
            <a:r>
              <a:rPr lang="en-US" sz="2800" dirty="0"/>
              <a:t>Called to full-time ministry</a:t>
            </a:r>
          </a:p>
          <a:p>
            <a:endParaRPr lang="en-US" dirty="0"/>
          </a:p>
        </p:txBody>
      </p:sp>
      <p:pic>
        <p:nvPicPr>
          <p:cNvPr id="4098" name="Picture 2" descr="https://itsbenfuego.files.wordpress.com/2012/06/phas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06" y="0"/>
            <a:ext cx="2538248" cy="25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2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Called to be apostles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5092262"/>
          </a:xfrm>
        </p:spPr>
        <p:txBody>
          <a:bodyPr>
            <a:normAutofit/>
          </a:bodyPr>
          <a:lstStyle/>
          <a:p>
            <a:r>
              <a:rPr lang="en-US" dirty="0"/>
              <a:t>Phase 3</a:t>
            </a:r>
          </a:p>
          <a:p>
            <a:pPr lvl="1"/>
            <a:r>
              <a:rPr lang="en-US" dirty="0"/>
              <a:t>A calling to apostleship – Matthew 10:1-4 and Luke 6:12-16 – Apostolos </a:t>
            </a:r>
          </a:p>
          <a:p>
            <a:pPr lvl="2"/>
            <a:r>
              <a:rPr lang="en-US" dirty="0"/>
              <a:t>Chosen from amongst the disciples</a:t>
            </a:r>
          </a:p>
          <a:p>
            <a:r>
              <a:rPr lang="en-US" sz="3600" dirty="0"/>
              <a:t>Luke 6:12</a:t>
            </a:r>
          </a:p>
          <a:p>
            <a:pPr lvl="1"/>
            <a:r>
              <a:rPr lang="en-US" sz="3200" dirty="0"/>
              <a:t>This does not refer to s specific date, or time of day</a:t>
            </a:r>
          </a:p>
          <a:p>
            <a:pPr lvl="1"/>
            <a:r>
              <a:rPr lang="en-US" sz="3200" dirty="0"/>
              <a:t>Refers back to Luke 5:17-6:10</a:t>
            </a:r>
          </a:p>
          <a:p>
            <a:pPr lvl="2"/>
            <a:r>
              <a:rPr lang="en-US" sz="2800" dirty="0"/>
              <a:t>Jesus had upset the religious establishment</a:t>
            </a:r>
          </a:p>
          <a:p>
            <a:pPr lvl="3"/>
            <a:r>
              <a:rPr lang="en-US" sz="2400" dirty="0"/>
              <a:t>Healing a paralytic and forgiving his sins (5:17-26)</a:t>
            </a:r>
          </a:p>
          <a:p>
            <a:pPr lvl="3"/>
            <a:r>
              <a:rPr lang="en-US" sz="2400" dirty="0"/>
              <a:t>Eating and drinking with tax collectors (5:27-29)</a:t>
            </a:r>
          </a:p>
          <a:p>
            <a:pPr lvl="3"/>
            <a:r>
              <a:rPr lang="en-US" sz="2400" dirty="0"/>
              <a:t>Working on the Sabbath (6:6-11)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ftp.osuosl.org/pub/aqsis/images/phase/phas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473" y="-76255"/>
            <a:ext cx="2393785" cy="23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2.bp.blogspot.com/-7lWasXW7XtU/Tu70tDjJ5vI/AAAAAAAAAx4/c1RL1IHAoCg/s1600/12+Apostles+Listings+as+Teams+of+F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5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34" y="2520360"/>
            <a:ext cx="10515600" cy="1325563"/>
          </a:xfrm>
        </p:spPr>
        <p:txBody>
          <a:bodyPr/>
          <a:lstStyle/>
          <a:p>
            <a:endParaRPr lang="en-US" sz="6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358" y="435759"/>
            <a:ext cx="12050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Simon was called “Peter or Rock” not as a statement of his faith, but rather because of his stubbornness of heart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124" y="1649773"/>
            <a:ext cx="1206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James and John were called the Sons of Thunder or the </a:t>
            </a:r>
            <a:r>
              <a:rPr lang="en-US" sz="2800" b="1" dirty="0" err="1"/>
              <a:t>Boanérges</a:t>
            </a:r>
            <a:r>
              <a:rPr lang="en-US" sz="2800" b="1" dirty="0"/>
              <a:t> </a:t>
            </a:r>
            <a:r>
              <a:rPr lang="en-US" sz="2800" dirty="0"/>
              <a:t>brothers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124" y="2552413"/>
            <a:ext cx="12065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Andrew is best known for his brother and for bringing people to Christ.  He also brought James and John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24" y="3885940"/>
            <a:ext cx="12065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Philip was the bean counter.  Though strong in faith, he was the first to say “but we only have…”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24" y="5050646"/>
            <a:ext cx="1206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Matthew was a betrayer to his people for money.  A tax collector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124" y="5955370"/>
            <a:ext cx="1206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Simon the Zealot was a terrorist.  He was a member of the Sicarii</a:t>
            </a:r>
          </a:p>
        </p:txBody>
      </p:sp>
    </p:spTree>
    <p:extLst>
      <p:ext uri="{BB962C8B-B14F-4D97-AF65-F5344CB8AC3E}">
        <p14:creationId xmlns:p14="http://schemas.microsoft.com/office/powerpoint/2010/main" val="12389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6124" y="680684"/>
            <a:ext cx="12065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Bartholomew had a true faith because of his love of the scriptures.  He is also know in Scripture as Nathaniel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124" y="2063991"/>
            <a:ext cx="1206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Thomas was a doubter.  Strong of faith, but the first to say “no way”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124" y="2952993"/>
            <a:ext cx="12065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James was a man of short stature.  Not much is known about him because of the number of James’ in the Bible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124" y="4397924"/>
            <a:ext cx="12065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Thaddeus was also known as Judas (not Iscariot) and Jude, hence he is the man with three names.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124" y="5733698"/>
            <a:ext cx="12065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Judas Iscariot was the one that betrayed Jesus</a:t>
            </a:r>
          </a:p>
        </p:txBody>
      </p:sp>
    </p:spTree>
    <p:extLst>
      <p:ext uri="{BB962C8B-B14F-4D97-AF65-F5344CB8AC3E}">
        <p14:creationId xmlns:p14="http://schemas.microsoft.com/office/powerpoint/2010/main" val="28176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were called in four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5092262"/>
          </a:xfrm>
        </p:spPr>
        <p:txBody>
          <a:bodyPr>
            <a:normAutofit/>
          </a:bodyPr>
          <a:lstStyle/>
          <a:p>
            <a:r>
              <a:rPr lang="en-US" dirty="0"/>
              <a:t>Phase 4</a:t>
            </a:r>
          </a:p>
          <a:p>
            <a:pPr lvl="1"/>
            <a:r>
              <a:rPr lang="en-US" dirty="0"/>
              <a:t>A calling to witness – Acts 1:8</a:t>
            </a:r>
          </a:p>
          <a:p>
            <a:pPr lvl="2"/>
            <a:r>
              <a:rPr lang="en-US" dirty="0"/>
              <a:t>They were to be martyrs</a:t>
            </a:r>
          </a:p>
          <a:p>
            <a:endParaRPr lang="en-US" dirty="0"/>
          </a:p>
        </p:txBody>
      </p:sp>
      <p:pic>
        <p:nvPicPr>
          <p:cNvPr id="6146" name="Picture 2" descr="http://ftp.osuosl.org/pub/aqsis/images/phase/phas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21" y="-76254"/>
            <a:ext cx="2738492" cy="273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4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736x/50/14/15/501415759aed706c47f88093b918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00855" y="0"/>
            <a:ext cx="9291145" cy="69841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291145" cy="6965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35924" y="2411893"/>
            <a:ext cx="7520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Which Apostle are you most like?</a:t>
            </a:r>
          </a:p>
        </p:txBody>
      </p:sp>
    </p:spTree>
    <p:extLst>
      <p:ext uri="{BB962C8B-B14F-4D97-AF65-F5344CB8AC3E}">
        <p14:creationId xmlns:p14="http://schemas.microsoft.com/office/powerpoint/2010/main" val="192864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89076" y="0"/>
            <a:ext cx="50029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1019" y="189186"/>
            <a:ext cx="4388069" cy="377797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3020" y="4264189"/>
            <a:ext cx="2864069" cy="1655762"/>
          </a:xfrm>
        </p:spPr>
        <p:txBody>
          <a:bodyPr>
            <a:noAutofit/>
          </a:bodyPr>
          <a:lstStyle/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42"/>
            <a:ext cx="12192000" cy="69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4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-media-cache-ak0.pinimg.com/236x/62/79/0e/62790e05dbc5e8d857e6a80aca5b1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732809" cy="37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tholic.org/files/images/saints/stthomastheapos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08" y="-1"/>
            <a:ext cx="2317461" cy="41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hristchurchwindsor.ca/wp-content/uploads/2010/10/Moratti_StSim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267" y="2717471"/>
            <a:ext cx="3434733" cy="41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jude.dwcparishes.org/wp-content/uploads/sites/5/2013/12/Prayer-to-St-Ju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950"/>
            <a:ext cx="4476749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atholictradition.org/Easter/egallery2-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3896184"/>
            <a:ext cx="4280518" cy="29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romoldbooks.org/r/9/091-IHS-apostles-detail-symbol-of-saint-matthew-q85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69" y="-139846"/>
            <a:ext cx="3706998" cy="40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rinitymemphis.org/wp-content/uploads/2012/12/symbol-of-saint-joh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267" y="-139846"/>
            <a:ext cx="3434733" cy="29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7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953" y="189186"/>
            <a:ext cx="11824136" cy="1860331"/>
          </a:xfrm>
        </p:spPr>
        <p:txBody>
          <a:bodyPr>
            <a:normAutofit/>
          </a:bodyPr>
          <a:lstStyle/>
          <a:p>
            <a:r>
              <a:rPr lang="en-US" dirty="0"/>
              <a:t>The 12 Apostles: Who were they?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622" y="2049517"/>
            <a:ext cx="10636468" cy="3870434"/>
          </a:xfrm>
        </p:spPr>
        <p:txBody>
          <a:bodyPr numCol="2"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Peter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Andrew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James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John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Thomas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Simon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Bartholomew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Thaddeus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Judas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Matthew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Philip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James the Less</a:t>
            </a:r>
          </a:p>
        </p:txBody>
      </p:sp>
    </p:spTree>
    <p:extLst>
      <p:ext uri="{BB962C8B-B14F-4D97-AF65-F5344CB8AC3E}">
        <p14:creationId xmlns:p14="http://schemas.microsoft.com/office/powerpoint/2010/main" val="203751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4335"/>
            <a:ext cx="10515600" cy="4351338"/>
          </a:xfrm>
        </p:spPr>
        <p:txBody>
          <a:bodyPr/>
          <a:lstStyle/>
          <a:p>
            <a:r>
              <a:rPr lang="en-US" dirty="0"/>
              <a:t>It all goes back to the original language: Greek</a:t>
            </a:r>
          </a:p>
          <a:p>
            <a:r>
              <a:rPr lang="en-US" dirty="0"/>
              <a:t>There were many words used in the Greek language to describe      the Disciples and Apostles that show the difference</a:t>
            </a:r>
          </a:p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7655" y="105365"/>
            <a:ext cx="11196145" cy="9259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It’s all </a:t>
            </a:r>
            <a:r>
              <a:rPr kumimoji="0" lang="el-GR" altLang="en-US" sz="6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ελληνικά</a:t>
            </a:r>
            <a:r>
              <a:rPr kumimoji="0" lang="el-GR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sz="3200" dirty="0"/>
              <a:t> </a:t>
            </a:r>
            <a:r>
              <a:rPr lang="en-US" altLang="en-US" sz="6600" dirty="0"/>
              <a:t>to me</a:t>
            </a:r>
            <a:endParaRPr kumimoji="0" lang="el-GR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655" y="3712138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μαθητής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57654" y="3127363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Greek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3446" y="3141673"/>
            <a:ext cx="259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Transliterated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9816" y="3127363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meaning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3581" y="3726450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mathetes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60066" y="3712141"/>
            <a:ext cx="327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 or learner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654" y="4388495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Απόστολοι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54367" y="4998779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μαθητής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01938" y="4369770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apostoloi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01938" y="5013091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apostolos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3795" y="4326188"/>
            <a:ext cx="350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(verb) to send 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3109" y="4954545"/>
            <a:ext cx="3167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(noun) Sent ones or he who is sent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65914" y="3127363"/>
            <a:ext cx="285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Biblical location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576750" y="3791962"/>
            <a:ext cx="327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Matt 10:1, 11:1, 20:17; L 9:1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76751" y="4296916"/>
            <a:ext cx="327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Matt 10:2, Mark 6:30, J 13:16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32497" y="5013091"/>
            <a:ext cx="2254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 13:16, L 10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54367" y="919260"/>
            <a:ext cx="11196145" cy="92592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</a:rPr>
              <a:t>(Greek)</a:t>
            </a:r>
            <a:endParaRPr kumimoji="0" lang="el-GR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712138"/>
            <a:ext cx="1219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4352444"/>
            <a:ext cx="1219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4998779"/>
            <a:ext cx="1219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4367" y="5960193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Άγγελος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2401938" y="5974505"/>
            <a:ext cx="225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angelos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113109" y="5915959"/>
            <a:ext cx="316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messenger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76751" y="5974505"/>
            <a:ext cx="327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Throughout the Old and New Testaments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5960193"/>
            <a:ext cx="1219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4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0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timing was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5092262"/>
          </a:xfrm>
        </p:spPr>
        <p:txBody>
          <a:bodyPr>
            <a:normAutofit/>
          </a:bodyPr>
          <a:lstStyle/>
          <a:p>
            <a:r>
              <a:rPr lang="en-US" sz="3600" dirty="0"/>
              <a:t>Phase 2</a:t>
            </a:r>
          </a:p>
          <a:p>
            <a:pPr lvl="1"/>
            <a:r>
              <a:rPr lang="en-US" sz="3200" dirty="0"/>
              <a:t>A calling to ministry -  Luke 5 - Mathetes</a:t>
            </a:r>
          </a:p>
          <a:p>
            <a:pPr lvl="2"/>
            <a:r>
              <a:rPr lang="en-US" sz="2800" dirty="0"/>
              <a:t>Called to full-time ministry</a:t>
            </a:r>
          </a:p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11619000" imgH="6307200"/>
        </mc:Choice>
        <mc:Fallback>
          <p:control name="ShockwaveFlash1" r:id="rId2" imgW="11619000" imgH="6307200">
            <p:pic>
              <p:nvPicPr>
                <p:cNvPr id="5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1788" y="173038"/>
                  <a:ext cx="11618474" cy="63071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3973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60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were called in four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5092262"/>
          </a:xfrm>
        </p:spPr>
        <p:txBody>
          <a:bodyPr>
            <a:normAutofit/>
          </a:bodyPr>
          <a:lstStyle/>
          <a:p>
            <a:r>
              <a:rPr lang="en-US" dirty="0"/>
              <a:t>Phase 1</a:t>
            </a:r>
          </a:p>
          <a:p>
            <a:pPr lvl="1"/>
            <a:r>
              <a:rPr lang="en-US" dirty="0"/>
              <a:t>A calling to conversion – John 1:35-51</a:t>
            </a:r>
          </a:p>
          <a:p>
            <a:pPr lvl="2"/>
            <a:r>
              <a:rPr lang="en-US" dirty="0"/>
              <a:t>Called first to salvation</a:t>
            </a:r>
          </a:p>
          <a:p>
            <a:r>
              <a:rPr lang="en-US" dirty="0"/>
              <a:t>Phase 2</a:t>
            </a:r>
          </a:p>
          <a:p>
            <a:pPr lvl="1"/>
            <a:r>
              <a:rPr lang="en-US" dirty="0"/>
              <a:t>A calling to ministry -  Luke 5 - Mathetes</a:t>
            </a:r>
          </a:p>
          <a:p>
            <a:pPr lvl="2"/>
            <a:r>
              <a:rPr lang="en-US" dirty="0"/>
              <a:t>Called to full-time ministry</a:t>
            </a:r>
          </a:p>
          <a:p>
            <a:r>
              <a:rPr lang="en-US" dirty="0"/>
              <a:t>Phase 3</a:t>
            </a:r>
          </a:p>
          <a:p>
            <a:pPr lvl="1"/>
            <a:r>
              <a:rPr lang="en-US" dirty="0"/>
              <a:t>A calling to apostleship – Matthew 10:1-4 and Luke 6:12-16 – Apostolos </a:t>
            </a:r>
          </a:p>
          <a:p>
            <a:pPr lvl="2"/>
            <a:r>
              <a:rPr lang="en-US" dirty="0"/>
              <a:t>Chosen from amongst the disciples</a:t>
            </a:r>
          </a:p>
          <a:p>
            <a:r>
              <a:rPr lang="en-US" dirty="0"/>
              <a:t>Phase 4</a:t>
            </a:r>
          </a:p>
          <a:p>
            <a:pPr lvl="1"/>
            <a:r>
              <a:rPr lang="en-US" dirty="0"/>
              <a:t>A calling to witness – Acts 1:8</a:t>
            </a:r>
          </a:p>
          <a:p>
            <a:pPr lvl="2"/>
            <a:r>
              <a:rPr lang="en-US" dirty="0"/>
              <a:t>They were to be martyrs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0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602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inherit</vt:lpstr>
      <vt:lpstr>Office Theme</vt:lpstr>
      <vt:lpstr>The 12 Apostles: Examples of God’s Mercy in Everyday Life</vt:lpstr>
      <vt:lpstr>PowerPoint Presentation</vt:lpstr>
      <vt:lpstr>PowerPoint Presentation</vt:lpstr>
      <vt:lpstr>PowerPoint Presentation</vt:lpstr>
      <vt:lpstr>The 12 Apostles: Who were they?</vt:lpstr>
      <vt:lpstr>PowerPoint Presentation</vt:lpstr>
      <vt:lpstr>PowerPoint Presentation</vt:lpstr>
      <vt:lpstr>The timing was wrong</vt:lpstr>
      <vt:lpstr>They were called in four phases</vt:lpstr>
      <vt:lpstr>The timing was wrong.</vt:lpstr>
      <vt:lpstr>The timing was wrong</vt:lpstr>
      <vt:lpstr>Called to be apostles</vt:lpstr>
      <vt:lpstr>PowerPoint Presentation</vt:lpstr>
      <vt:lpstr>PowerPoint Presentation</vt:lpstr>
      <vt:lpstr>PowerPoint Presentation</vt:lpstr>
      <vt:lpstr>They were called in four phases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12 Apostles: Examples of God’s Mercy in Everyday Life</dc:title>
  <dc:creator>Jonathan Gerstmyer</dc:creator>
  <cp:lastModifiedBy>Jonathan Gerstmyer</cp:lastModifiedBy>
  <cp:revision>31</cp:revision>
  <dcterms:created xsi:type="dcterms:W3CDTF">2016-04-21T16:49:24Z</dcterms:created>
  <dcterms:modified xsi:type="dcterms:W3CDTF">2016-05-04T03:21:39Z</dcterms:modified>
</cp:coreProperties>
</file>