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62" r:id="rId5"/>
    <p:sldId id="261" r:id="rId6"/>
    <p:sldId id="257" r:id="rId7"/>
    <p:sldId id="260" r:id="rId8"/>
    <p:sldId id="263" r:id="rId9"/>
    <p:sldId id="258" r:id="rId10"/>
    <p:sldId id="259" r:id="rId11"/>
    <p:sldId id="264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ABEE11A2-5C8E-407F-AD45-E02FD067545B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C8E048F2-6251-41BE-BD71-9DCBB9F6D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4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75BDE088-E625-46D7-BFA3-BEB27272887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60167"/>
            <a:ext cx="5680693" cy="4224494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C361ECFE-F614-4558-9857-6C16AB1D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7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3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9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4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3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ECFE-F614-4558-9857-6C16AB1D94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FA8BFC-FFE5-48E2-BB0D-939209A002E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7B10AA-7CC2-4A40-880C-CED9E7C1917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sannadathur.com/wp-content/uploads/2014/04/Inc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29" y="-10886"/>
            <a:ext cx="10338462" cy="68471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534400" cy="1676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CTION" pitchFamily="2" charset="2"/>
              </a:rPr>
              <a:t>The Liturgy Explained</a:t>
            </a:r>
            <a:endParaRPr lang="en-US" sz="6000" dirty="0">
              <a:solidFill>
                <a:schemeClr val="tx1"/>
              </a:solidFill>
              <a:latin typeface="ACTION" pitchFamily="2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791200"/>
            <a:ext cx="64008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CTION" pitchFamily="2" charset="2"/>
              </a:rPr>
              <a:t>What is the Mass?</a:t>
            </a:r>
            <a:endParaRPr lang="en-US" sz="4800" dirty="0">
              <a:latin typeface="ACTION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14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is it so boring?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rack.1.mshcdn.com/media/ZgkyMDE1LzA5LzI0LzNlL3NsZWVweXBvcGUuODM0YTUuanBnCnAJdGh1bWIJOTUweDUzNCMKZQlqcGc/1684cf7e/1cd/sleepy-po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66850"/>
            <a:ext cx="9590997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334000" y="3437709"/>
            <a:ext cx="1981200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00" y="3437709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He’s sleeping in the Spirit</a:t>
            </a:r>
            <a:endParaRPr lang="en-US" sz="2400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8609524" imgH="5106113"/>
        </mc:Choice>
        <mc:Fallback>
          <p:control name="ShockwaveFlash1" r:id="rId2" imgW="8609524" imgH="510611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1600200"/>
                  <a:ext cx="8609013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539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boring anymore!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334000" y="3437709"/>
            <a:ext cx="1981200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00" y="3437709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He’s sleeping in the Spirit</a:t>
            </a:r>
            <a:endParaRPr lang="en-US" sz="2400" b="1" dirty="0"/>
          </a:p>
        </p:txBody>
      </p:sp>
      <p:pic>
        <p:nvPicPr>
          <p:cNvPr id="6146" name="Picture 2" descr="https://encrypted-tbn1.gstatic.com/images?q=tbn:ANd9GcSwFsBQNiptGXCH_4M4HNXoYNSCF4VwmLU8cG1ZK_33dyziCn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19200"/>
            <a:ext cx="9982200" cy="65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534400" cy="1676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CTION" pitchFamily="2" charset="2"/>
              </a:rPr>
              <a:t>What does the term Liturgy mean?</a:t>
            </a:r>
            <a:endParaRPr lang="en-US" sz="6000" dirty="0">
              <a:solidFill>
                <a:schemeClr val="tx1"/>
              </a:solidFill>
              <a:latin typeface="ACTION" pitchFamily="2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43" y="2057400"/>
            <a:ext cx="64008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CTION" pitchFamily="2" charset="2"/>
              </a:rPr>
              <a:t>Lit				</a:t>
            </a:r>
            <a:r>
              <a:rPr lang="en-US" sz="4800" dirty="0" err="1" smtClean="0">
                <a:latin typeface="ACTION" pitchFamily="2" charset="2"/>
              </a:rPr>
              <a:t>Urgy</a:t>
            </a:r>
            <a:endParaRPr lang="en-US" sz="4800" dirty="0">
              <a:latin typeface="ACTION" pitchFamily="2" charset="2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4038600"/>
            <a:ext cx="6400800" cy="91440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00" dirty="0" smtClean="0">
                <a:latin typeface="ACTION" pitchFamily="2" charset="2"/>
              </a:rPr>
              <a:t>Laos					Ergon</a:t>
            </a:r>
          </a:p>
          <a:p>
            <a:r>
              <a:rPr lang="en-US" sz="4800" dirty="0" smtClean="0">
                <a:latin typeface="ACTION" pitchFamily="2" charset="2"/>
              </a:rPr>
              <a:t>		</a:t>
            </a:r>
          </a:p>
          <a:p>
            <a:endParaRPr lang="en-US" sz="4800" dirty="0" smtClean="0">
              <a:latin typeface="ACTION" pitchFamily="2" charset="2"/>
            </a:endParaRPr>
          </a:p>
          <a:p>
            <a:endParaRPr lang="en-US" sz="4800" dirty="0" smtClean="0">
              <a:latin typeface="ACTION" pitchFamily="2" charset="2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2400299" y="3058887"/>
            <a:ext cx="381000" cy="914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6477000" y="3015345"/>
            <a:ext cx="381000" cy="914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4495800"/>
            <a:ext cx="647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TION" pitchFamily="2" charset="2"/>
              </a:rPr>
              <a:t>People				Work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2857" y="5268448"/>
            <a:ext cx="6477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TION" pitchFamily="2" charset="2"/>
              </a:rPr>
              <a:t>Laity			    Energy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534400" cy="1676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CTION" pitchFamily="2" charset="2"/>
              </a:rPr>
              <a:t>What does the term Liturgy mean?</a:t>
            </a:r>
            <a:endParaRPr lang="en-US" sz="6000" dirty="0">
              <a:solidFill>
                <a:schemeClr val="tx1"/>
              </a:solidFill>
              <a:latin typeface="ACTION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574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term has a three part meaning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The work of the people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The work of Christ for the people so that we may share in Salvation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The work of God in which the people participate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46680">
            <a:off x="228600" y="41093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</a:rPr>
              <a:t>“The celebration of Holy Mass is as valuable as the death of Jesus on the cross.” St. Thomas Aquinas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9779403">
            <a:off x="-143424" y="1711766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B050"/>
                </a:solidFill>
              </a:rPr>
              <a:t>“The Mass is the most perfect form of prayer.” Pope Paul VI</a:t>
            </a:r>
            <a:endParaRPr lang="en-US" sz="4800" dirty="0">
              <a:solidFill>
                <a:srgbClr val="00B050"/>
              </a:solidFill>
              <a:latin typeface="ACTION" pitchFamily="2" charset="2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9906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92D050"/>
                </a:solidFill>
              </a:rPr>
              <a:t>“It would be easier for the world to survive without the sun than to do without Holy Mass.” St. Padre </a:t>
            </a:r>
            <a:r>
              <a:rPr lang="en-US" sz="4800" dirty="0" err="1">
                <a:solidFill>
                  <a:srgbClr val="92D050"/>
                </a:solidFill>
              </a:rPr>
              <a:t>Pio</a:t>
            </a:r>
            <a:endParaRPr lang="en-US" sz="4800" dirty="0">
              <a:solidFill>
                <a:srgbClr val="92D050"/>
              </a:solidFill>
              <a:latin typeface="ACTION" pitchFamily="2" charset="2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957037" y="1711766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“What graces, gifts and virtues the Holy Mass calls down.” St. Leonard of Port Maurice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ACTION" pitchFamily="2" charset="2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2000" y="52578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C000"/>
                </a:solidFill>
              </a:rPr>
              <a:t>“A single Mass offered for oneself during life may be worth more than a thousand celebrated for the same intention after death.” St. </a:t>
            </a:r>
            <a:r>
              <a:rPr lang="en-US" sz="4800" dirty="0" err="1">
                <a:solidFill>
                  <a:srgbClr val="FFC000"/>
                </a:solidFill>
              </a:rPr>
              <a:t>Anslem</a:t>
            </a:r>
            <a:endParaRPr lang="en-US" sz="4800" dirty="0">
              <a:solidFill>
                <a:srgbClr val="FFC000"/>
              </a:solidFill>
              <a:latin typeface="ACTION" pitchFamily="2" charset="2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84514" y="2409123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B0F0"/>
                </a:solidFill>
              </a:rPr>
              <a:t>“I believe that were it not for the Holy Mass, as of this moment the world would be in the abyss.” St. Leonard of Port Maurice</a:t>
            </a:r>
            <a:endParaRPr lang="en-US" sz="4800" dirty="0">
              <a:solidFill>
                <a:srgbClr val="00B0F0"/>
              </a:solidFill>
              <a:latin typeface="ACTION" pitchFamily="2" charset="2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964339">
            <a:off x="-914400" y="3657751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Once St. Teresa was overwhelmed with God’s Goodness and asked Our Lord, “How can I thank you?” He replied, “ATTEND ONE MASS.”</a:t>
            </a:r>
            <a:endParaRPr lang="en-US" sz="4800" dirty="0">
              <a:solidFill>
                <a:srgbClr val="FF0000"/>
              </a:solidFill>
              <a:latin typeface="ACTION" pitchFamily="2" charset="2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899254">
            <a:off x="2285512" y="4596804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FFFF"/>
                </a:solidFill>
              </a:rPr>
              <a:t>“Without doubt, the Lord grants all favors which are asked of Him in Mass, provided they be fitting for us.” St. Jerome</a:t>
            </a:r>
            <a:endParaRPr lang="en-US" sz="4800" dirty="0">
              <a:solidFill>
                <a:srgbClr val="00FFFF"/>
              </a:solidFill>
              <a:latin typeface="ACTION" pitchFamily="2" charset="2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18411838">
            <a:off x="542350" y="3588856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7030A0"/>
                </a:solidFill>
              </a:rPr>
              <a:t>“When Mass is celebrated, the sanctuary is filled with countless angels who adore the divine victim immolated on the altar.” St. John Chrysostom</a:t>
            </a:r>
            <a:endParaRPr lang="en-US" sz="4800" dirty="0">
              <a:solidFill>
                <a:srgbClr val="7030A0"/>
              </a:solidFill>
              <a:latin typeface="ACTION" pitchFamily="2" charset="2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1784959">
            <a:off x="2743200" y="2828223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“Put all the good works in the world against one Holy Mass; they will be as a grain of sand beside a mountain.” St. John </a:t>
            </a:r>
            <a:r>
              <a:rPr lang="en-US" sz="4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Vianney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ACTION" pitchFamily="2" charset="2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84514" y="2828223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“If we really understood the Mass, we would die of joy.” St. John </a:t>
            </a:r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Vianney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24964"/>
            <a:ext cx="8472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ln w="50800"/>
                <a:solidFill>
                  <a:srgbClr val="002060"/>
                </a:solidFill>
              </a:rPr>
              <a:t>What did the saints say about the </a:t>
            </a:r>
            <a:r>
              <a:rPr lang="en-US" sz="3200" b="1" dirty="0" smtClean="0">
                <a:ln w="50800"/>
                <a:solidFill>
                  <a:srgbClr val="002060"/>
                </a:solidFill>
              </a:rPr>
              <a:t>Mass</a:t>
            </a:r>
            <a:r>
              <a:rPr lang="en-US" sz="3600" b="1" dirty="0" smtClean="0">
                <a:ln w="50800"/>
                <a:solidFill>
                  <a:srgbClr val="002060"/>
                </a:solidFill>
              </a:rPr>
              <a:t>?</a:t>
            </a:r>
            <a:endParaRPr lang="en-US" sz="3600" b="1" dirty="0">
              <a:ln w="5080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791200"/>
            <a:ext cx="64008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CTION" pitchFamily="2" charset="2"/>
              </a:rPr>
              <a:t>What is the Mass?</a:t>
            </a:r>
            <a:endParaRPr lang="en-US" sz="4800" dirty="0">
              <a:solidFill>
                <a:schemeClr val="bg1"/>
              </a:solidFill>
              <a:latin typeface="ACTION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4" name="ShockwaveFlash1" r:id="rId2" imgW="8685714" imgH="6249272"/>
        </mc:Choice>
        <mc:Fallback>
          <p:control name="ShockwaveFlash1" r:id="rId2" imgW="8685714" imgH="624927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304800"/>
                  <a:ext cx="8685213" cy="62499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530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lifeisaprayer.com/sites/lifeisaprayer.com/files/galleries/photos/DSC_912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31667"/>
            <a:ext cx="10402046" cy="68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71" y="2286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liturgy is how we grow intimate with God.  We are truly in His presence during the holy sacrifice of the Mass.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37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lifeisaprayer.com/sites/lifeisaprayer.com/files/galleries/photos/DSC_9123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31667"/>
            <a:ext cx="10402046" cy="68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71" y="2286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liturgy is how we grow intimate with God.  We are truly in His presence during the holy sacrifice of the Mass.</a:t>
            </a:r>
            <a:endParaRPr lang="en-US" sz="4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0" name="ShockwaveFlash1" r:id="rId2" imgW="9067680" imgH="4343400"/>
        </mc:Choice>
        <mc:Fallback>
          <p:control name="ShockwaveFlash1" r:id="rId2" imgW="9067680" imgH="43434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133600"/>
                  <a:ext cx="9066213" cy="434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3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lifeisaprayer.com/sites/lifeisaprayer.com/files/galleries/photos/DSC_912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31667"/>
            <a:ext cx="10402046" cy="68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71" y="2286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liturgy is how we grow intimate with God.  We are truly in His presence during the holy sacrifice of the Mass.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25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is it so boring?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rack.1.mshcdn.com/media/ZgkyMDE1LzA5LzI0LzNlL3NsZWVweXBvcGUuODM0YTUuanBnCnAJdGh1bWIJOTUweDUzNCMKZQlqcGc/1684cf7e/1cd/sleepy-p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66850"/>
            <a:ext cx="9590997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334000" y="3437709"/>
            <a:ext cx="1981200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00" y="3437709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He’s sleeping in the Spirit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79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2062</TotalTime>
  <Words>458</Words>
  <Application>Microsoft Office PowerPoint</Application>
  <PresentationFormat>On-screen Show (4:3)</PresentationFormat>
  <Paragraphs>45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The Liturgy Explained</vt:lpstr>
      <vt:lpstr>What does the term Liturgy mean?</vt:lpstr>
      <vt:lpstr>What does the term Liturgy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why is it so boring?</vt:lpstr>
      <vt:lpstr>But why is it so boring?</vt:lpstr>
      <vt:lpstr>Not so boring anymore!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Liturgy Explained</dc:title>
  <dc:creator>Jon Gerstmyer</dc:creator>
  <cp:lastModifiedBy>Jon Gerstmyer</cp:lastModifiedBy>
  <cp:revision>17</cp:revision>
  <cp:lastPrinted>2015-12-02T22:09:45Z</cp:lastPrinted>
  <dcterms:created xsi:type="dcterms:W3CDTF">2015-11-02T20:26:49Z</dcterms:created>
  <dcterms:modified xsi:type="dcterms:W3CDTF">2015-12-02T22:12:54Z</dcterms:modified>
</cp:coreProperties>
</file>