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95C456-2F68-4889-9A01-44B89097C0D3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F9E38D-00A3-4A4E-ACE9-C7452C01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FCB3-B3C3-4491-9D7B-2614B7BCFC3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ECA7-C775-4578-9023-7FF68474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5344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ACTION" pitchFamily="2" charset="2"/>
              </a:rPr>
              <a:t>The Liturgy Explained</a:t>
            </a:r>
            <a:endParaRPr lang="en-US" sz="6000" dirty="0">
              <a:solidFill>
                <a:schemeClr val="bg1"/>
              </a:solidFill>
              <a:latin typeface="ACTION" pitchFamily="2" charset="2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90800" y="57912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ACTION" pitchFamily="2" charset="2"/>
              </a:rPr>
              <a:t>The Introductory Rites</a:t>
            </a:r>
            <a:endParaRPr lang="en-US" sz="4800" dirty="0">
              <a:solidFill>
                <a:schemeClr val="bg1"/>
              </a:solidFill>
              <a:latin typeface="ACTION" pitchFamily="2" charset="2"/>
            </a:endParaRPr>
          </a:p>
        </p:txBody>
      </p:sp>
      <p:pic>
        <p:nvPicPr>
          <p:cNvPr id="1026" name="Picture 2" descr="http://getupwithgod.com/wp-content/uploads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5344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ACTION" pitchFamily="2" charset="2"/>
              </a:rPr>
              <a:t>The Liturgy Explained</a:t>
            </a:r>
            <a:endParaRPr lang="en-US" sz="6000" dirty="0">
              <a:solidFill>
                <a:schemeClr val="bg1"/>
              </a:solidFill>
              <a:latin typeface="ACTION" pitchFamily="2" charset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943" y="4996543"/>
            <a:ext cx="85344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ACTION" pitchFamily="2" charset="2"/>
              </a:rPr>
              <a:t>The Introductory Rites</a:t>
            </a:r>
            <a:endParaRPr lang="en-US" sz="6000" dirty="0">
              <a:solidFill>
                <a:schemeClr val="bg1"/>
              </a:solidFill>
              <a:latin typeface="ACTI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59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1-images.myspacecdn.com/images03/35/646791d8316945108074ee49a89505f0/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Lord, have mercy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asking for God’s Mercy following the Confiteor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loves to give mercy.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confessed it and He is forgiving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not only doing this for ourselves, but we are able to do this for others.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1-images.myspacecdn.com/images03/35/646791d8316945108074ee49a89505f0/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Lord, have mercy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asking for God’s Mercy following the Confiteor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loves to give mercy.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confessed it and He is forgiving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not only doing this for ourselves, but we are able to do this for others.</a:t>
            </a:r>
            <a:endParaRPr lang="en-US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6" name="ShockwaveFlash1" r:id="rId2" imgW="8228571" imgH="4420217"/>
        </mc:Choice>
        <mc:Fallback>
          <p:control name="ShockwaveFlash1" r:id="rId2" imgW="8228571" imgH="442021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381000"/>
                  <a:ext cx="8229600" cy="441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090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partsofholymassrv3-140930163123-phpapp01/95/parts-of-holy-mass-rv-3-7-638.jpg?cb=1412094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0"/>
            <a:ext cx="9208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/>
            <a:r>
              <a:rPr lang="en-US" dirty="0" smtClean="0"/>
              <a:t>This is that last part of the Introductory Rites</a:t>
            </a:r>
          </a:p>
          <a:p>
            <a:pPr algn="ctr"/>
            <a:r>
              <a:rPr lang="en-US" dirty="0" smtClean="0"/>
              <a:t>The priests hand positions have meaning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lvl="1" algn="ctr"/>
            <a:r>
              <a:rPr lang="en-US" dirty="0" smtClean="0"/>
              <a:t>His arms are spread wide gathering us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upwithgod.com/wp-content/uploads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shibboleth?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he-IL" sz="3600" dirty="0" smtClean="0">
                <a:solidFill>
                  <a:schemeClr val="bg1"/>
                </a:solidFill>
              </a:rPr>
              <a:t>שִׁבֳּלִים</a:t>
            </a:r>
            <a:r>
              <a:rPr lang="en-US" sz="3600" dirty="0" smtClean="0">
                <a:solidFill>
                  <a:schemeClr val="bg1"/>
                </a:solidFill>
              </a:rPr>
              <a:t> was the Hebrew word used as a code word to tell true Israelites in Judges 12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The early Christians had a similar symbol that we see in the church every week.</a:t>
            </a:r>
          </a:p>
          <a:p>
            <a:pPr lvl="2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upwithgod.com/wp-content/uploads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an </a:t>
            </a:r>
            <a:r>
              <a:rPr lang="en-US" b="1" dirty="0" err="1" smtClean="0">
                <a:solidFill>
                  <a:schemeClr val="bg1"/>
                </a:solidFill>
              </a:rPr>
              <a:t>ichthus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ICHTHUS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436115">
            <a:off x="1942554" y="830788"/>
            <a:ext cx="4649292" cy="3048841"/>
          </a:xfrm>
          <a:custGeom>
            <a:avLst/>
            <a:gdLst>
              <a:gd name="connsiteX0" fmla="*/ 0 w 5733091"/>
              <a:gd name="connsiteY0" fmla="*/ 2321811 h 2485784"/>
              <a:gd name="connsiteX1" fmla="*/ 4125686 w 5733091"/>
              <a:gd name="connsiteY1" fmla="*/ 2278268 h 2485784"/>
              <a:gd name="connsiteX2" fmla="*/ 5540829 w 5733091"/>
              <a:gd name="connsiteY2" fmla="*/ 275296 h 2485784"/>
              <a:gd name="connsiteX3" fmla="*/ 5682343 w 5733091"/>
              <a:gd name="connsiteY3" fmla="*/ 68468 h 24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3091" h="2485784">
                <a:moveTo>
                  <a:pt x="0" y="2321811"/>
                </a:moveTo>
                <a:cubicBezTo>
                  <a:pt x="1601107" y="2470582"/>
                  <a:pt x="3202215" y="2619354"/>
                  <a:pt x="4125686" y="2278268"/>
                </a:cubicBezTo>
                <a:cubicBezTo>
                  <a:pt x="5049157" y="1937182"/>
                  <a:pt x="5281386" y="643596"/>
                  <a:pt x="5540829" y="275296"/>
                </a:cubicBezTo>
                <a:cubicBezTo>
                  <a:pt x="5800272" y="-93004"/>
                  <a:pt x="5741307" y="-12268"/>
                  <a:pt x="5682343" y="6846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559128">
            <a:off x="1626304" y="2434388"/>
            <a:ext cx="5771612" cy="1794400"/>
          </a:xfrm>
          <a:custGeom>
            <a:avLst/>
            <a:gdLst>
              <a:gd name="connsiteX0" fmla="*/ 0 w 5733091"/>
              <a:gd name="connsiteY0" fmla="*/ 2321811 h 2485784"/>
              <a:gd name="connsiteX1" fmla="*/ 4125686 w 5733091"/>
              <a:gd name="connsiteY1" fmla="*/ 2278268 h 2485784"/>
              <a:gd name="connsiteX2" fmla="*/ 5540829 w 5733091"/>
              <a:gd name="connsiteY2" fmla="*/ 275296 h 2485784"/>
              <a:gd name="connsiteX3" fmla="*/ 5682343 w 5733091"/>
              <a:gd name="connsiteY3" fmla="*/ 68468 h 24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3091" h="2485784">
                <a:moveTo>
                  <a:pt x="0" y="2321811"/>
                </a:moveTo>
                <a:cubicBezTo>
                  <a:pt x="1601107" y="2470582"/>
                  <a:pt x="3202215" y="2619354"/>
                  <a:pt x="4125686" y="2278268"/>
                </a:cubicBezTo>
                <a:cubicBezTo>
                  <a:pt x="5049157" y="1937182"/>
                  <a:pt x="5281386" y="643596"/>
                  <a:pt x="5540829" y="275296"/>
                </a:cubicBezTo>
                <a:cubicBezTo>
                  <a:pt x="5800272" y="-93004"/>
                  <a:pt x="5741307" y="-12268"/>
                  <a:pt x="5682343" y="6846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philippians-1-20.us/icht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4" y="1524000"/>
            <a:ext cx="8603117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5344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ACTION" pitchFamily="2" charset="2"/>
              </a:rPr>
              <a:t>The Liturgy Explained</a:t>
            </a:r>
            <a:endParaRPr lang="en-US" sz="6000" dirty="0">
              <a:solidFill>
                <a:schemeClr val="bg1"/>
              </a:solidFill>
              <a:latin typeface="ACTION" pitchFamily="2" charset="2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90800" y="57912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ACTION" pitchFamily="2" charset="2"/>
              </a:rPr>
              <a:t>The Introductory Rites</a:t>
            </a:r>
            <a:endParaRPr lang="en-US" sz="4800" dirty="0">
              <a:solidFill>
                <a:schemeClr val="bg1"/>
              </a:solidFill>
              <a:latin typeface="ACTION" pitchFamily="2" charset="2"/>
            </a:endParaRPr>
          </a:p>
        </p:txBody>
      </p:sp>
      <p:pic>
        <p:nvPicPr>
          <p:cNvPr id="1026" name="Picture 2" descr="http://getupwithgod.com/wp-content/uploads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5344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ACTION" pitchFamily="2" charset="2"/>
              </a:rPr>
              <a:t>Do you believe in the cross of Christ?</a:t>
            </a:r>
            <a:endParaRPr lang="en-US" sz="6000" dirty="0">
              <a:solidFill>
                <a:schemeClr val="bg1"/>
              </a:solidFill>
              <a:latin typeface="ACTION" pitchFamily="2" charset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4985657"/>
            <a:ext cx="85344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ACTION" pitchFamily="2" charset="2"/>
              </a:rPr>
              <a:t>What are you going to do about it?</a:t>
            </a:r>
            <a:endParaRPr lang="en-US" sz="6000" dirty="0">
              <a:solidFill>
                <a:schemeClr val="bg1"/>
              </a:solidFill>
              <a:latin typeface="ACTI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17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upwithgod.com/wp-content/uploads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Sign of the Cross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Ezekiel 9:4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Marked with a symbol of faith on their foreheads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Sign of the cross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Gospel marking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Tav</a:t>
            </a:r>
            <a:r>
              <a:rPr lang="en-US" b="1" dirty="0" smtClean="0">
                <a:solidFill>
                  <a:schemeClr val="bg1"/>
                </a:solidFill>
              </a:rPr>
              <a:t>				The Tau</a:t>
            </a:r>
          </a:p>
          <a:p>
            <a:pPr lvl="2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2362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upload.wikimedia.org/wikipedia/commons/6/60/Greek_lc_ta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4" y="4191000"/>
            <a:ext cx="10828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upwithgod.com/wp-content/uploads/GUWG-Cross-Suns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Sign of the Cross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Ezekiel 9:4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Marked with a symbol of faith on their foreheads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Sign of the cross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Gospel marking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Tav</a:t>
            </a:r>
            <a:r>
              <a:rPr lang="en-US" b="1" dirty="0" smtClean="0">
                <a:solidFill>
                  <a:schemeClr val="bg1"/>
                </a:solidFill>
              </a:rPr>
              <a:t>				The Tau</a:t>
            </a:r>
          </a:p>
          <a:p>
            <a:pPr lvl="2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2362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upload.wikimedia.org/wikipedia/commons/6/60/Greek_lc_ta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4" y="4191000"/>
            <a:ext cx="10828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47" name="ShockwaveFlash1" r:id="rId2" imgW="8457143" imgH="5257143"/>
        </mc:Choice>
        <mc:Fallback>
          <p:control name="ShockwaveFlash1" r:id="rId2" imgW="8457143" imgH="52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219200"/>
                  <a:ext cx="8456613" cy="5257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119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ordle for names of Jesus: 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Lord Be With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called the greeting, but it is so much more than that.  </a:t>
            </a:r>
          </a:p>
          <a:p>
            <a:r>
              <a:rPr lang="en-US" dirty="0" smtClean="0"/>
              <a:t>We are calling on the presence of God to this moment</a:t>
            </a:r>
          </a:p>
          <a:p>
            <a:pPr lvl="1"/>
            <a:r>
              <a:rPr lang="en-US" dirty="0" smtClean="0"/>
              <a:t>And we respond with “And with your Spirit”</a:t>
            </a:r>
          </a:p>
          <a:p>
            <a:pPr lvl="2"/>
            <a:r>
              <a:rPr lang="en-US" dirty="0" smtClean="0"/>
              <a:t>It is the Spirit of God that we are acknowledging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josephmarshall.org/pictures/Jesus%20healing%20a%20young%20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220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Penitential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42218"/>
            <a:ext cx="8229600" cy="4525963"/>
          </a:xfrm>
        </p:spPr>
        <p:txBody>
          <a:bodyPr/>
          <a:lstStyle/>
          <a:p>
            <a:r>
              <a:rPr lang="en-US" dirty="0" smtClean="0"/>
              <a:t>We forgive sins during this time</a:t>
            </a:r>
          </a:p>
          <a:p>
            <a:r>
              <a:rPr lang="en-US" dirty="0" smtClean="0"/>
              <a:t>We are called to reflect on what we have done wrong over the past week</a:t>
            </a:r>
          </a:p>
          <a:p>
            <a:pPr lvl="1"/>
            <a:r>
              <a:rPr lang="en-US" dirty="0" smtClean="0"/>
              <a:t>In my Thoughts, Words, Done, Not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josephmarshall.org/pictures/Jesus%20healing%20a%20young%20wo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220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Penitential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42218"/>
            <a:ext cx="8229600" cy="4525963"/>
          </a:xfrm>
        </p:spPr>
        <p:txBody>
          <a:bodyPr/>
          <a:lstStyle/>
          <a:p>
            <a:r>
              <a:rPr lang="en-US" dirty="0" smtClean="0"/>
              <a:t>We forgive sins during this time</a:t>
            </a:r>
          </a:p>
          <a:p>
            <a:r>
              <a:rPr lang="en-US" dirty="0" smtClean="0"/>
              <a:t>We are called to reflect on what we have done wrong over the past week</a:t>
            </a:r>
          </a:p>
          <a:p>
            <a:pPr lvl="1"/>
            <a:r>
              <a:rPr lang="en-US" dirty="0" smtClean="0"/>
              <a:t>In my Thoughts, Words, Done, Not Done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0" name="ShockwaveFlash1" r:id="rId2" imgW="8685714" imgH="3734321"/>
        </mc:Choice>
        <mc:Fallback>
          <p:control name="ShockwaveFlash1" r:id="rId2" imgW="8685714" imgH="373432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228600"/>
                  <a:ext cx="8685213" cy="3733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6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362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is a shibboleth?</vt:lpstr>
      <vt:lpstr>What is an ichthus? </vt:lpstr>
      <vt:lpstr>PowerPoint Presentation</vt:lpstr>
      <vt:lpstr>The Sign of the Cross</vt:lpstr>
      <vt:lpstr>The Sign of the Cross</vt:lpstr>
      <vt:lpstr>The Lord Be With You</vt:lpstr>
      <vt:lpstr>The Penitential Act</vt:lpstr>
      <vt:lpstr>The Penitential Act</vt:lpstr>
      <vt:lpstr>Lord, have mercy</vt:lpstr>
      <vt:lpstr>Lord, have mercy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Gerstmyer</dc:creator>
  <cp:lastModifiedBy>Jon Gerstmyer</cp:lastModifiedBy>
  <cp:revision>13</cp:revision>
  <cp:lastPrinted>2015-12-09T19:42:52Z</cp:lastPrinted>
  <dcterms:created xsi:type="dcterms:W3CDTF">2015-12-08T15:23:57Z</dcterms:created>
  <dcterms:modified xsi:type="dcterms:W3CDTF">2015-12-09T19:59:39Z</dcterms:modified>
</cp:coreProperties>
</file>