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6" r:id="rId8"/>
    <p:sldId id="267" r:id="rId9"/>
    <p:sldId id="268" r:id="rId10"/>
    <p:sldId id="273" r:id="rId11"/>
    <p:sldId id="257" r:id="rId12"/>
    <p:sldId id="270" r:id="rId13"/>
    <p:sldId id="269" r:id="rId14"/>
    <p:sldId id="276" r:id="rId15"/>
    <p:sldId id="271" r:id="rId16"/>
    <p:sldId id="277" r:id="rId17"/>
    <p:sldId id="274" r:id="rId18"/>
    <p:sldId id="275" r:id="rId19"/>
    <p:sldId id="272"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C58DFB-7DCA-43F5-AF05-D36F91413569}"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66FDB-6573-4FEA-841F-1347C7F558A6}" type="slidenum">
              <a:rPr lang="en-US" smtClean="0"/>
              <a:t>‹#›</a:t>
            </a:fld>
            <a:endParaRPr lang="en-US"/>
          </a:p>
        </p:txBody>
      </p:sp>
    </p:spTree>
    <p:extLst>
      <p:ext uri="{BB962C8B-B14F-4D97-AF65-F5344CB8AC3E}">
        <p14:creationId xmlns:p14="http://schemas.microsoft.com/office/powerpoint/2010/main" val="222152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58DFB-7DCA-43F5-AF05-D36F91413569}"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66FDB-6573-4FEA-841F-1347C7F558A6}" type="slidenum">
              <a:rPr lang="en-US" smtClean="0"/>
              <a:t>‹#›</a:t>
            </a:fld>
            <a:endParaRPr lang="en-US"/>
          </a:p>
        </p:txBody>
      </p:sp>
    </p:spTree>
    <p:extLst>
      <p:ext uri="{BB962C8B-B14F-4D97-AF65-F5344CB8AC3E}">
        <p14:creationId xmlns:p14="http://schemas.microsoft.com/office/powerpoint/2010/main" val="423000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58DFB-7DCA-43F5-AF05-D36F91413569}"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66FDB-6573-4FEA-841F-1347C7F558A6}" type="slidenum">
              <a:rPr lang="en-US" smtClean="0"/>
              <a:t>‹#›</a:t>
            </a:fld>
            <a:endParaRPr lang="en-US"/>
          </a:p>
        </p:txBody>
      </p:sp>
    </p:spTree>
    <p:extLst>
      <p:ext uri="{BB962C8B-B14F-4D97-AF65-F5344CB8AC3E}">
        <p14:creationId xmlns:p14="http://schemas.microsoft.com/office/powerpoint/2010/main" val="9209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58DFB-7DCA-43F5-AF05-D36F91413569}"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66FDB-6573-4FEA-841F-1347C7F558A6}" type="slidenum">
              <a:rPr lang="en-US" smtClean="0"/>
              <a:t>‹#›</a:t>
            </a:fld>
            <a:endParaRPr lang="en-US"/>
          </a:p>
        </p:txBody>
      </p:sp>
    </p:spTree>
    <p:extLst>
      <p:ext uri="{BB962C8B-B14F-4D97-AF65-F5344CB8AC3E}">
        <p14:creationId xmlns:p14="http://schemas.microsoft.com/office/powerpoint/2010/main" val="201908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C58DFB-7DCA-43F5-AF05-D36F91413569}" type="datetimeFigureOut">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66FDB-6573-4FEA-841F-1347C7F558A6}" type="slidenum">
              <a:rPr lang="en-US" smtClean="0"/>
              <a:t>‹#›</a:t>
            </a:fld>
            <a:endParaRPr lang="en-US"/>
          </a:p>
        </p:txBody>
      </p:sp>
    </p:spTree>
    <p:extLst>
      <p:ext uri="{BB962C8B-B14F-4D97-AF65-F5344CB8AC3E}">
        <p14:creationId xmlns:p14="http://schemas.microsoft.com/office/powerpoint/2010/main" val="346269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C58DFB-7DCA-43F5-AF05-D36F91413569}"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66FDB-6573-4FEA-841F-1347C7F558A6}" type="slidenum">
              <a:rPr lang="en-US" smtClean="0"/>
              <a:t>‹#›</a:t>
            </a:fld>
            <a:endParaRPr lang="en-US"/>
          </a:p>
        </p:txBody>
      </p:sp>
    </p:spTree>
    <p:extLst>
      <p:ext uri="{BB962C8B-B14F-4D97-AF65-F5344CB8AC3E}">
        <p14:creationId xmlns:p14="http://schemas.microsoft.com/office/powerpoint/2010/main" val="253462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C58DFB-7DCA-43F5-AF05-D36F91413569}" type="datetimeFigureOut">
              <a:rPr lang="en-US" smtClean="0"/>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66FDB-6573-4FEA-841F-1347C7F558A6}" type="slidenum">
              <a:rPr lang="en-US" smtClean="0"/>
              <a:t>‹#›</a:t>
            </a:fld>
            <a:endParaRPr lang="en-US"/>
          </a:p>
        </p:txBody>
      </p:sp>
    </p:spTree>
    <p:extLst>
      <p:ext uri="{BB962C8B-B14F-4D97-AF65-F5344CB8AC3E}">
        <p14:creationId xmlns:p14="http://schemas.microsoft.com/office/powerpoint/2010/main" val="386392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C58DFB-7DCA-43F5-AF05-D36F91413569}" type="datetimeFigureOut">
              <a:rPr lang="en-US" smtClean="0"/>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66FDB-6573-4FEA-841F-1347C7F558A6}" type="slidenum">
              <a:rPr lang="en-US" smtClean="0"/>
              <a:t>‹#›</a:t>
            </a:fld>
            <a:endParaRPr lang="en-US"/>
          </a:p>
        </p:txBody>
      </p:sp>
    </p:spTree>
    <p:extLst>
      <p:ext uri="{BB962C8B-B14F-4D97-AF65-F5344CB8AC3E}">
        <p14:creationId xmlns:p14="http://schemas.microsoft.com/office/powerpoint/2010/main" val="165781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58DFB-7DCA-43F5-AF05-D36F91413569}" type="datetimeFigureOut">
              <a:rPr lang="en-US" smtClean="0"/>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66FDB-6573-4FEA-841F-1347C7F558A6}" type="slidenum">
              <a:rPr lang="en-US" smtClean="0"/>
              <a:t>‹#›</a:t>
            </a:fld>
            <a:endParaRPr lang="en-US"/>
          </a:p>
        </p:txBody>
      </p:sp>
    </p:spTree>
    <p:extLst>
      <p:ext uri="{BB962C8B-B14F-4D97-AF65-F5344CB8AC3E}">
        <p14:creationId xmlns:p14="http://schemas.microsoft.com/office/powerpoint/2010/main" val="343105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C58DFB-7DCA-43F5-AF05-D36F91413569}"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66FDB-6573-4FEA-841F-1347C7F558A6}" type="slidenum">
              <a:rPr lang="en-US" smtClean="0"/>
              <a:t>‹#›</a:t>
            </a:fld>
            <a:endParaRPr lang="en-US"/>
          </a:p>
        </p:txBody>
      </p:sp>
    </p:spTree>
    <p:extLst>
      <p:ext uri="{BB962C8B-B14F-4D97-AF65-F5344CB8AC3E}">
        <p14:creationId xmlns:p14="http://schemas.microsoft.com/office/powerpoint/2010/main" val="68060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C58DFB-7DCA-43F5-AF05-D36F91413569}" type="datetimeFigureOut">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66FDB-6573-4FEA-841F-1347C7F558A6}" type="slidenum">
              <a:rPr lang="en-US" smtClean="0"/>
              <a:t>‹#›</a:t>
            </a:fld>
            <a:endParaRPr lang="en-US"/>
          </a:p>
        </p:txBody>
      </p:sp>
    </p:spTree>
    <p:extLst>
      <p:ext uri="{BB962C8B-B14F-4D97-AF65-F5344CB8AC3E}">
        <p14:creationId xmlns:p14="http://schemas.microsoft.com/office/powerpoint/2010/main" val="182122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58DFB-7DCA-43F5-AF05-D36F91413569}" type="datetimeFigureOut">
              <a:rPr lang="en-US" smtClean="0"/>
              <a:t>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66FDB-6573-4FEA-841F-1347C7F558A6}" type="slidenum">
              <a:rPr lang="en-US" smtClean="0"/>
              <a:t>‹#›</a:t>
            </a:fld>
            <a:endParaRPr lang="en-US"/>
          </a:p>
        </p:txBody>
      </p:sp>
    </p:spTree>
    <p:extLst>
      <p:ext uri="{BB962C8B-B14F-4D97-AF65-F5344CB8AC3E}">
        <p14:creationId xmlns:p14="http://schemas.microsoft.com/office/powerpoint/2010/main" val="3422311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0" y="0"/>
            <a:ext cx="7068207"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94903" y="388842"/>
            <a:ext cx="4325007" cy="2254469"/>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rPr>
              <a:t>LENT: MERCY WITHIN THE COMMUNITY</a:t>
            </a:r>
          </a:p>
        </p:txBody>
      </p:sp>
      <p:sp>
        <p:nvSpPr>
          <p:cNvPr id="5" name="Title 1"/>
          <p:cNvSpPr txBox="1">
            <a:spLocks/>
          </p:cNvSpPr>
          <p:nvPr/>
        </p:nvSpPr>
        <p:spPr>
          <a:xfrm>
            <a:off x="273269" y="4243484"/>
            <a:ext cx="3968276" cy="203119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rPr>
              <a:t>Presented by:       Fr. Steven Roth   and </a:t>
            </a:r>
          </a:p>
          <a:p>
            <a:r>
              <a:rPr lang="en-US" b="1" dirty="0">
                <a:solidFill>
                  <a:schemeClr val="bg1"/>
                </a:solidFill>
              </a:rPr>
              <a:t>Jon Gerstmyer</a:t>
            </a:r>
          </a:p>
        </p:txBody>
      </p:sp>
      <p:sp>
        <p:nvSpPr>
          <p:cNvPr id="6" name="TextBox 5"/>
          <p:cNvSpPr txBox="1"/>
          <p:nvPr/>
        </p:nvSpPr>
        <p:spPr>
          <a:xfrm>
            <a:off x="531390" y="388842"/>
            <a:ext cx="3710155" cy="646331"/>
          </a:xfrm>
          <a:prstGeom prst="rect">
            <a:avLst/>
          </a:prstGeom>
          <a:noFill/>
        </p:spPr>
        <p:txBody>
          <a:bodyPr wrap="square" rtlCol="0">
            <a:spAutoFit/>
          </a:bodyPr>
          <a:lstStyle/>
          <a:p>
            <a:pPr algn="ctr"/>
            <a:endParaRPr lang="en-US" sz="3600" dirty="0">
              <a:solidFill>
                <a:schemeClr val="bg1"/>
              </a:solidFill>
            </a:endParaRPr>
          </a:p>
        </p:txBody>
      </p:sp>
      <p:pic>
        <p:nvPicPr>
          <p:cNvPr id="8" name="Picture 2" descr="http://www.sconews.co.uk/wp-content/uploads/2015/12/3B-POPE-CAR-REFUGE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934" y="0"/>
            <a:ext cx="74190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27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spid="5128" name="ShockwaveFlash1" r:id="rId2" imgW="12192120" imgH="6858000"/>
        </mc:Choice>
        <mc:Fallback>
          <p:control name="ShockwaveFlash1" r:id="rId2" imgW="12192120" imgH="6858000">
            <p:pic>
              <p:nvPicPr>
                <p:cNvPr id="4" name="ShockwaveFlash1"/>
                <p:cNvPicPr>
                  <a:picLocks/>
                </p:cNvPicPr>
                <p:nvPr/>
              </p:nvPicPr>
              <p:blipFill>
                <a:blip r:embed="rId4"/>
                <a:stretch>
                  <a:fillRect/>
                </a:stretch>
              </p:blipFill>
              <p:spPr>
                <a:xfrm>
                  <a:off x="0" y="0"/>
                  <a:ext cx="12192000" cy="6858000"/>
                </a:xfrm>
                <a:prstGeom prst="rect">
                  <a:avLst/>
                </a:prstGeom>
              </p:spPr>
            </p:pic>
          </p:control>
        </mc:Fallback>
      </mc:AlternateContent>
    </p:controls>
    <p:extLst>
      <p:ext uri="{BB962C8B-B14F-4D97-AF65-F5344CB8AC3E}">
        <p14:creationId xmlns:p14="http://schemas.microsoft.com/office/powerpoint/2010/main" val="91626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Title 1"/>
          <p:cNvSpPr txBox="1">
            <a:spLocks/>
          </p:cNvSpPr>
          <p:nvPr/>
        </p:nvSpPr>
        <p:spPr>
          <a:xfrm>
            <a:off x="183929" y="2112580"/>
            <a:ext cx="4325007" cy="2254469"/>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rPr>
              <a:t>LENT: MERCY WITHIN THE COMMUNITY</a:t>
            </a:r>
          </a:p>
        </p:txBody>
      </p:sp>
      <p:sp>
        <p:nvSpPr>
          <p:cNvPr id="5" name="Title 1"/>
          <p:cNvSpPr txBox="1">
            <a:spLocks/>
          </p:cNvSpPr>
          <p:nvPr/>
        </p:nvSpPr>
        <p:spPr>
          <a:xfrm>
            <a:off x="273269" y="4459124"/>
            <a:ext cx="3968276" cy="181555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rPr>
              <a:t>Presented by:       Fr. Steven Roth   and Jon Gerstmyer</a:t>
            </a:r>
          </a:p>
        </p:txBody>
      </p:sp>
      <p:sp>
        <p:nvSpPr>
          <p:cNvPr id="6" name="TextBox 5"/>
          <p:cNvSpPr txBox="1"/>
          <p:nvPr/>
        </p:nvSpPr>
        <p:spPr>
          <a:xfrm>
            <a:off x="531390" y="388842"/>
            <a:ext cx="3710155" cy="1754326"/>
          </a:xfrm>
          <a:prstGeom prst="rect">
            <a:avLst/>
          </a:prstGeom>
          <a:noFill/>
        </p:spPr>
        <p:txBody>
          <a:bodyPr wrap="square" rtlCol="0">
            <a:spAutoFit/>
          </a:bodyPr>
          <a:lstStyle/>
          <a:p>
            <a:pPr algn="ctr"/>
            <a:r>
              <a:rPr lang="en-US" sz="3600" dirty="0">
                <a:solidFill>
                  <a:schemeClr val="bg1"/>
                </a:solidFill>
              </a:rPr>
              <a:t>Join us Wednesday  for day three of our series</a:t>
            </a:r>
          </a:p>
        </p:txBody>
      </p:sp>
      <p:pic>
        <p:nvPicPr>
          <p:cNvPr id="1026" name="Picture 2" descr="https://img1.etsystatic.com/016/0/6286670/il_fullxfull.456600399_3k7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701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493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s-media-cache-ak0.pinimg.com/736x/f5/24/22/f52422a0ed3f2f2fa1e13d255f9e52f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60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Title 1"/>
          <p:cNvSpPr txBox="1">
            <a:spLocks/>
          </p:cNvSpPr>
          <p:nvPr/>
        </p:nvSpPr>
        <p:spPr>
          <a:xfrm>
            <a:off x="183929" y="2112580"/>
            <a:ext cx="4325007" cy="2254469"/>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rPr>
              <a:t>LENT: MERCY WITHIN THE COMMUNITY</a:t>
            </a:r>
          </a:p>
        </p:txBody>
      </p:sp>
      <p:sp>
        <p:nvSpPr>
          <p:cNvPr id="5" name="Title 1"/>
          <p:cNvSpPr txBox="1">
            <a:spLocks/>
          </p:cNvSpPr>
          <p:nvPr/>
        </p:nvSpPr>
        <p:spPr>
          <a:xfrm>
            <a:off x="273269" y="4459124"/>
            <a:ext cx="3968276" cy="181555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rPr>
              <a:t>Presented by:       Fr. Steven Roth   and Jon Gerstmyer</a:t>
            </a:r>
          </a:p>
        </p:txBody>
      </p:sp>
      <p:sp>
        <p:nvSpPr>
          <p:cNvPr id="6" name="TextBox 5"/>
          <p:cNvSpPr txBox="1"/>
          <p:nvPr/>
        </p:nvSpPr>
        <p:spPr>
          <a:xfrm>
            <a:off x="531390" y="388842"/>
            <a:ext cx="3710155" cy="1754326"/>
          </a:xfrm>
          <a:prstGeom prst="rect">
            <a:avLst/>
          </a:prstGeom>
          <a:noFill/>
        </p:spPr>
        <p:txBody>
          <a:bodyPr wrap="square" rtlCol="0">
            <a:spAutoFit/>
          </a:bodyPr>
          <a:lstStyle/>
          <a:p>
            <a:pPr algn="ctr"/>
            <a:r>
              <a:rPr lang="en-US" sz="3600" dirty="0">
                <a:solidFill>
                  <a:schemeClr val="bg1"/>
                </a:solidFill>
              </a:rPr>
              <a:t>Join us Wednesday  for day three of our series</a:t>
            </a:r>
          </a:p>
        </p:txBody>
      </p:sp>
      <p:pic>
        <p:nvPicPr>
          <p:cNvPr id="2050" name="Picture 2" descr="http://3ae550402fda64309968-ed10b3f81fdfcd75244e208b3e9cac2c.r0.cf2.rackcdn.com/AD722013-D497-4667-B37A-3225A49503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2"/>
            <a:ext cx="5880538" cy="7315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3ae550402fda64309968-ed10b3f81fdfcd75244e208b3e9cac2c.ssl.cf2.rackcdn.com/390422B4-EEEE-4F4C-AC94-F05C5F95AC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538" y="-63062"/>
            <a:ext cx="6311462" cy="737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269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dn.thedailybeast.com/content/dailybeast/articles/2014/03/02/son-of-god-why-do-jesus-movies-always-suck/jcr:content/image.img.2000.jpg/1393787877809.cach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650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6048" y="2493470"/>
            <a:ext cx="4049110" cy="1325563"/>
          </a:xfrm>
        </p:spPr>
        <p:txBody>
          <a:bodyPr>
            <a:noAutofit/>
          </a:bodyPr>
          <a:lstStyle/>
          <a:p>
            <a:r>
              <a:rPr lang="en-US" sz="5400" dirty="0"/>
              <a:t>if you hunger and thirst after righteousness you will be filled, through Me.</a:t>
            </a:r>
          </a:p>
        </p:txBody>
      </p:sp>
    </p:spTree>
    <p:extLst>
      <p:ext uri="{BB962C8B-B14F-4D97-AF65-F5344CB8AC3E}">
        <p14:creationId xmlns:p14="http://schemas.microsoft.com/office/powerpoint/2010/main" val="156086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https://encrypted-tbn0.gstatic.com/images?q=tbn:ANd9GcR1SICDKNZFKPp0HiIatD8Wwwzc-orlpG-3uWsWlp1l9GMerEcT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01255" cy="68964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3ae550402fda64309968-ed10b3f81fdfcd75244e208b3e9cac2c.r0.cf2.rackcdn.com/F2209CB1-86A5-47CB-AA22-A47874D5395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366" y="0"/>
            <a:ext cx="6232634"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40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humblegod.com/wp-content/uploads/2014/01/jesus-hand-reaching-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47"/>
            <a:ext cx="12192001" cy="68995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66083" y="162092"/>
            <a:ext cx="3452648" cy="6555641"/>
          </a:xfrm>
          <a:prstGeom prst="rect">
            <a:avLst/>
          </a:prstGeom>
          <a:noFill/>
        </p:spPr>
        <p:txBody>
          <a:bodyPr wrap="square" rtlCol="0">
            <a:spAutoFit/>
          </a:bodyPr>
          <a:lstStyle/>
          <a:p>
            <a:r>
              <a:rPr lang="en-US" sz="6000" dirty="0"/>
              <a:t>Bring them comfort.</a:t>
            </a:r>
          </a:p>
          <a:p>
            <a:endParaRPr lang="en-US" sz="6000" dirty="0"/>
          </a:p>
          <a:p>
            <a:r>
              <a:rPr lang="en-US" sz="6000" dirty="0"/>
              <a:t>Welcome them home.</a:t>
            </a:r>
          </a:p>
        </p:txBody>
      </p:sp>
    </p:spTree>
    <p:extLst>
      <p:ext uri="{BB962C8B-B14F-4D97-AF65-F5344CB8AC3E}">
        <p14:creationId xmlns:p14="http://schemas.microsoft.com/office/powerpoint/2010/main" val="159827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0924" y="365125"/>
            <a:ext cx="7112876" cy="5811838"/>
          </a:xfrm>
        </p:spPr>
        <p:txBody>
          <a:bodyPr>
            <a:normAutofit/>
          </a:bodyPr>
          <a:lstStyle/>
          <a:p>
            <a:pPr algn="ctr"/>
            <a:r>
              <a:rPr lang="en-US" sz="8000" dirty="0"/>
              <a:t>St. Paul is a great example of God’s mercy</a:t>
            </a:r>
          </a:p>
        </p:txBody>
      </p:sp>
      <p:pic>
        <p:nvPicPr>
          <p:cNvPr id="7170" name="Picture 2" descr="http://www.catholic.org/files/images/saints/stpa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3878317" cy="685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376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spid="8198" name="ShockwaveFlash1" r:id="rId2" imgW="12192120" imgH="6858000"/>
        </mc:Choice>
        <mc:Fallback>
          <p:control name="ShockwaveFlash1" r:id="rId2" imgW="12192120" imgH="6858000">
            <p:pic>
              <p:nvPicPr>
                <p:cNvPr id="4" name="ShockwaveFlash1"/>
                <p:cNvPicPr>
                  <a:picLocks/>
                </p:cNvPicPr>
                <p:nvPr/>
              </p:nvPicPr>
              <p:blipFill>
                <a:blip r:embed="rId4"/>
                <a:stretch>
                  <a:fillRect/>
                </a:stretch>
              </p:blipFill>
              <p:spPr>
                <a:xfrm>
                  <a:off x="0" y="0"/>
                  <a:ext cx="12192000" cy="6858000"/>
                </a:xfrm>
                <a:prstGeom prst="rect">
                  <a:avLst/>
                </a:prstGeom>
              </p:spPr>
            </p:pic>
          </p:control>
        </mc:Fallback>
      </mc:AlternateContent>
    </p:controls>
    <p:extLst>
      <p:ext uri="{BB962C8B-B14F-4D97-AF65-F5344CB8AC3E}">
        <p14:creationId xmlns:p14="http://schemas.microsoft.com/office/powerpoint/2010/main" val="33508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4729" y="1925473"/>
            <a:ext cx="9402539" cy="3007053"/>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148" name="Picture 4" descr="http://www.adweek.com/socialtimes/files/2014/07/alltwitter-twitter-bird-logo-white-on-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8374" y="2434793"/>
            <a:ext cx="715251" cy="47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0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You can't give away what you don't h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2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7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5123793" y="0"/>
            <a:ext cx="7068207"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s-media-cache-ak0.pinimg.com/736x/93/1f/d4/931fd4e81240717ce0365f74f7f743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2" y="-110359"/>
            <a:ext cx="6968359" cy="69683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593724" y="2043060"/>
            <a:ext cx="4325007" cy="2559146"/>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The 12 Apostles: Examples of God’s Mercy for Everyday Life</a:t>
            </a:r>
          </a:p>
        </p:txBody>
      </p:sp>
      <p:sp>
        <p:nvSpPr>
          <p:cNvPr id="5" name="Title 1"/>
          <p:cNvSpPr txBox="1">
            <a:spLocks/>
          </p:cNvSpPr>
          <p:nvPr/>
        </p:nvSpPr>
        <p:spPr>
          <a:xfrm>
            <a:off x="7950455" y="4903075"/>
            <a:ext cx="3968276" cy="134239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rPr>
              <a:t>Presented by:       Jon Gerstmyer</a:t>
            </a:r>
          </a:p>
        </p:txBody>
      </p:sp>
      <p:sp>
        <p:nvSpPr>
          <p:cNvPr id="6" name="TextBox 5"/>
          <p:cNvSpPr txBox="1"/>
          <p:nvPr/>
        </p:nvSpPr>
        <p:spPr>
          <a:xfrm>
            <a:off x="7901149" y="84165"/>
            <a:ext cx="3710155" cy="1754326"/>
          </a:xfrm>
          <a:prstGeom prst="rect">
            <a:avLst/>
          </a:prstGeom>
          <a:noFill/>
        </p:spPr>
        <p:txBody>
          <a:bodyPr wrap="square" rtlCol="0">
            <a:spAutoFit/>
          </a:bodyPr>
          <a:lstStyle/>
          <a:p>
            <a:pPr algn="ctr"/>
            <a:r>
              <a:rPr lang="en-US" sz="3600" dirty="0">
                <a:solidFill>
                  <a:schemeClr val="bg1"/>
                </a:solidFill>
              </a:rPr>
              <a:t>Join us Wednesday nights in May and June for</a:t>
            </a:r>
          </a:p>
        </p:txBody>
      </p:sp>
    </p:spTree>
    <p:extLst>
      <p:ext uri="{BB962C8B-B14F-4D97-AF65-F5344CB8AC3E}">
        <p14:creationId xmlns:p14="http://schemas.microsoft.com/office/powerpoint/2010/main" val="89733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azquotes.com/picture-quotes/quote-a-little-bit-of-mercy-makes-the-world-less-cold-and-more-just-pope-francis-10-1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6"/>
            <a:ext cx="12463805" cy="6937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kcacademy.org/wp-content/uploads/2014/07/Social-Justic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809" y="3736181"/>
            <a:ext cx="2857500" cy="2781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5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3779" y="365125"/>
            <a:ext cx="6716111" cy="6146034"/>
          </a:xfrm>
        </p:spPr>
        <p:txBody>
          <a:bodyPr/>
          <a:lstStyle/>
          <a:p>
            <a:pPr algn="ctr"/>
            <a:r>
              <a:rPr lang="en-US" dirty="0"/>
              <a:t>Fear does not mean we are to be afraid of God.  Instead, it means that, having reflected on God’s love, we are people of awe.</a:t>
            </a:r>
          </a:p>
        </p:txBody>
      </p:sp>
      <p:pic>
        <p:nvPicPr>
          <p:cNvPr id="3074" name="Picture 2" descr="http://www.drjohnhutchisonhall.com/images/Hilary_of_Poitiers-w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429" y="0"/>
            <a:ext cx="4898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30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s://s-media-cache-ak0.pinimg.com/564x/27/c8/29/27c829990b61a1d3e25e326605193b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5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27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4" name="Picture 4" descr="http://images.marianweb.net/archives/library/Unknown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whyhunger.org/images/blog/Pope-Franc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9545" y="252248"/>
            <a:ext cx="7330965" cy="6001643"/>
          </a:xfrm>
          <a:prstGeom prst="rect">
            <a:avLst/>
          </a:prstGeom>
          <a:noFill/>
        </p:spPr>
        <p:txBody>
          <a:bodyPr wrap="square" rtlCol="0">
            <a:spAutoFit/>
          </a:bodyPr>
          <a:lstStyle/>
          <a:p>
            <a:r>
              <a:rPr lang="en-US" sz="4800" dirty="0"/>
              <a:t>“situations can change, people can change. Be the first to seek to bring good. Do not grow accustomed to evil, but defeat it with good.”</a:t>
            </a:r>
          </a:p>
          <a:p>
            <a:endParaRPr lang="en-US" sz="4800" dirty="0"/>
          </a:p>
          <a:p>
            <a:r>
              <a:rPr lang="en-US" sz="4800" dirty="0"/>
              <a:t>~Pope Francis</a:t>
            </a:r>
          </a:p>
        </p:txBody>
      </p:sp>
    </p:spTree>
    <p:extLst>
      <p:ext uri="{BB962C8B-B14F-4D97-AF65-F5344CB8AC3E}">
        <p14:creationId xmlns:p14="http://schemas.microsoft.com/office/powerpoint/2010/main" val="473573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www.hercampus.com/sites/default/files/2015/09/24/o-POPE-FRANCIS-ATHEISTS-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18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9545" y="252248"/>
            <a:ext cx="7330965" cy="6740307"/>
          </a:xfrm>
          <a:prstGeom prst="rect">
            <a:avLst/>
          </a:prstGeom>
          <a:noFill/>
        </p:spPr>
        <p:txBody>
          <a:bodyPr wrap="square" rtlCol="0">
            <a:spAutoFit/>
          </a:bodyPr>
          <a:lstStyle/>
          <a:p>
            <a:r>
              <a:rPr lang="en-US" sz="4800" dirty="0">
                <a:solidFill>
                  <a:srgbClr val="C00000"/>
                </a:solidFill>
              </a:rPr>
              <a:t>Mercy is not something we must invent.  Rather, we look to the Lord and imitate Him in the present. </a:t>
            </a:r>
          </a:p>
          <a:p>
            <a:endParaRPr lang="en-US" sz="4800" dirty="0">
              <a:solidFill>
                <a:srgbClr val="C00000"/>
              </a:solidFill>
            </a:endParaRPr>
          </a:p>
          <a:p>
            <a:r>
              <a:rPr lang="en-US" sz="4800" dirty="0">
                <a:solidFill>
                  <a:srgbClr val="C00000"/>
                </a:solidFill>
              </a:rPr>
              <a:t>“What should I do= What would the Lord do?”</a:t>
            </a:r>
          </a:p>
          <a:p>
            <a:pPr marL="914400" indent="-914400">
              <a:buAutoNum type="arabicPeriod"/>
            </a:pPr>
            <a:endParaRPr lang="en-US" sz="4800" dirty="0">
              <a:solidFill>
                <a:srgbClr val="C00000"/>
              </a:solidFill>
            </a:endParaRPr>
          </a:p>
          <a:p>
            <a:r>
              <a:rPr lang="en-US" sz="4800" dirty="0">
                <a:solidFill>
                  <a:srgbClr val="C00000"/>
                </a:solidFill>
              </a:rPr>
              <a:t>~Pope Francis</a:t>
            </a:r>
          </a:p>
        </p:txBody>
      </p:sp>
    </p:spTree>
    <p:extLst>
      <p:ext uri="{BB962C8B-B14F-4D97-AF65-F5344CB8AC3E}">
        <p14:creationId xmlns:p14="http://schemas.microsoft.com/office/powerpoint/2010/main" val="270577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i.telegraph.co.uk/multimedia/archive/02835/Pope-Francis_283531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9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9545" y="252248"/>
            <a:ext cx="6290441" cy="6740307"/>
          </a:xfrm>
          <a:prstGeom prst="rect">
            <a:avLst/>
          </a:prstGeom>
          <a:noFill/>
        </p:spPr>
        <p:txBody>
          <a:bodyPr wrap="square" rtlCol="0">
            <a:spAutoFit/>
          </a:bodyPr>
          <a:lstStyle/>
          <a:p>
            <a:pPr lvl="0"/>
            <a:r>
              <a:rPr lang="en-US" sz="4800" dirty="0">
                <a:solidFill>
                  <a:srgbClr val="7030A0"/>
                </a:solidFill>
              </a:rPr>
              <a:t>Mercy is not efficient. It will not always make sense or even be easy. It will cost us not just financially at times…it will cost us spiritually. Mercy stretches us. It will challenge us to grow and think differently.</a:t>
            </a:r>
          </a:p>
        </p:txBody>
      </p:sp>
    </p:spTree>
    <p:extLst>
      <p:ext uri="{BB962C8B-B14F-4D97-AF65-F5344CB8AC3E}">
        <p14:creationId xmlns:p14="http://schemas.microsoft.com/office/powerpoint/2010/main" val="2788156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269</Words>
  <Application>Microsoft Office PowerPoint</Application>
  <PresentationFormat>Widescreen</PresentationFormat>
  <Paragraphs>27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Fear does not mean we are to be afraid of God.  Instead, it means that, having reflected on God’s love, we are people of awe.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hunger and thirst after righteousness you will be filled, through Me.</vt:lpstr>
      <vt:lpstr>PowerPoint Presentation</vt:lpstr>
      <vt:lpstr>PowerPoint Presentation</vt:lpstr>
      <vt:lpstr>St. Paul is a great example of God’s mercy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Gerstmyer</dc:creator>
  <cp:lastModifiedBy>Jonathan Gerstmyer</cp:lastModifiedBy>
  <cp:revision>12</cp:revision>
  <dcterms:created xsi:type="dcterms:W3CDTF">2016-02-25T01:52:36Z</dcterms:created>
  <dcterms:modified xsi:type="dcterms:W3CDTF">2016-03-02T03:33:57Z</dcterms:modified>
</cp:coreProperties>
</file>