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7" r:id="rId2"/>
    <p:sldId id="256" r:id="rId3"/>
    <p:sldId id="258" r:id="rId4"/>
    <p:sldId id="259" r:id="rId5"/>
    <p:sldId id="265" r:id="rId6"/>
    <p:sldId id="260" r:id="rId7"/>
    <p:sldId id="261" r:id="rId8"/>
    <p:sldId id="262" r:id="rId9"/>
    <p:sldId id="263" r:id="rId10"/>
    <p:sldId id="264"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D45604-B64E-450A-A274-B7FF2436F6D9}" type="datetimeFigureOut">
              <a:rPr lang="en-US" smtClean="0"/>
              <a:t>1/6/2016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A51B55-5D2E-4089-B2F2-276F4A392D8A}" type="slidenum">
              <a:rPr lang="en-US" smtClean="0"/>
              <a:t>‹#›</a:t>
            </a:fld>
            <a:endParaRPr lang="en-US"/>
          </a:p>
        </p:txBody>
      </p:sp>
    </p:spTree>
    <p:extLst>
      <p:ext uri="{BB962C8B-B14F-4D97-AF65-F5344CB8AC3E}">
        <p14:creationId xmlns:p14="http://schemas.microsoft.com/office/powerpoint/2010/main" val="34514295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D6D8F3-75B6-4F67-BB84-BB2B3C57754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15178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D6D8F3-75B6-4F67-BB84-BB2B3C57754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57740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D6D8F3-75B6-4F67-BB84-BB2B3C57754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B32D-9182-4FF1-9B54-56AAA215EA9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5422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D6D8F3-75B6-4F67-BB84-BB2B3C57754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3300387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D6D8F3-75B6-4F67-BB84-BB2B3C57754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B32D-9182-4FF1-9B54-56AAA215EA9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5722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D6D8F3-75B6-4F67-BB84-BB2B3C57754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1497622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D6D8F3-75B6-4F67-BB84-BB2B3C57754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3134346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D6D8F3-75B6-4F67-BB84-BB2B3C57754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45282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D6D8F3-75B6-4F67-BB84-BB2B3C57754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303821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D6D8F3-75B6-4F67-BB84-BB2B3C577546}"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361849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D6D8F3-75B6-4F67-BB84-BB2B3C577546}"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328537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D6D8F3-75B6-4F67-BB84-BB2B3C577546}" type="datetimeFigureOut">
              <a:rPr lang="en-US" smtClean="0"/>
              <a:t>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119466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D6D8F3-75B6-4F67-BB84-BB2B3C577546}" type="datetimeFigureOut">
              <a:rPr lang="en-US" smtClean="0"/>
              <a:t>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3613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6D8F3-75B6-4F67-BB84-BB2B3C577546}" type="datetimeFigureOut">
              <a:rPr lang="en-US" smtClean="0"/>
              <a:t>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199133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7D6D8F3-75B6-4F67-BB84-BB2B3C577546}"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241254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D6D8F3-75B6-4F67-BB84-BB2B3C577546}"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8B32D-9182-4FF1-9B54-56AAA215EA97}" type="slidenum">
              <a:rPr lang="en-US" smtClean="0"/>
              <a:t>‹#›</a:t>
            </a:fld>
            <a:endParaRPr lang="en-US"/>
          </a:p>
        </p:txBody>
      </p:sp>
    </p:spTree>
    <p:extLst>
      <p:ext uri="{BB962C8B-B14F-4D97-AF65-F5344CB8AC3E}">
        <p14:creationId xmlns:p14="http://schemas.microsoft.com/office/powerpoint/2010/main" val="355253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D6D8F3-75B6-4F67-BB84-BB2B3C577546}" type="datetimeFigureOut">
              <a:rPr lang="en-US" smtClean="0"/>
              <a:t>1/6/2016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858B32D-9182-4FF1-9B54-56AAA215EA97}" type="slidenum">
              <a:rPr lang="en-US" smtClean="0"/>
              <a:t>‹#›</a:t>
            </a:fld>
            <a:endParaRPr lang="en-US"/>
          </a:p>
        </p:txBody>
      </p:sp>
    </p:spTree>
    <p:extLst>
      <p:ext uri="{BB962C8B-B14F-4D97-AF65-F5344CB8AC3E}">
        <p14:creationId xmlns:p14="http://schemas.microsoft.com/office/powerpoint/2010/main" val="1600975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wmasscatholicvoices.files.wordpress.com/2010/09/english-translation-of-miss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6"/>
            <a:ext cx="9258616" cy="6867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5029200"/>
            <a:ext cx="3791108" cy="1077218"/>
          </a:xfrm>
          <a:prstGeom prst="rect">
            <a:avLst/>
          </a:prstGeom>
          <a:noFill/>
        </p:spPr>
        <p:txBody>
          <a:bodyPr wrap="square" rtlCol="0">
            <a:spAutoFit/>
          </a:bodyPr>
          <a:lstStyle/>
          <a:p>
            <a:pPr algn="ctr"/>
            <a:r>
              <a:rPr lang="en-US" sz="3200" b="1" dirty="0" smtClean="0"/>
              <a:t>The Eucharistic Prayers </a:t>
            </a:r>
            <a:endParaRPr lang="en-US" sz="3200" b="1" dirty="0"/>
          </a:p>
        </p:txBody>
      </p:sp>
    </p:spTree>
    <p:extLst>
      <p:ext uri="{BB962C8B-B14F-4D97-AF65-F5344CB8AC3E}">
        <p14:creationId xmlns:p14="http://schemas.microsoft.com/office/powerpoint/2010/main" val="854478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Eucharistic Prayer II: </a:t>
            </a:r>
            <a:br>
              <a:rPr lang="en-US" dirty="0" smtClean="0"/>
            </a:br>
            <a:r>
              <a:rPr lang="en-US" dirty="0" smtClean="0"/>
              <a:t>St. Hippolytus</a:t>
            </a:r>
            <a:endParaRPr lang="en-US" dirty="0"/>
          </a:p>
        </p:txBody>
      </p:sp>
      <p:sp>
        <p:nvSpPr>
          <p:cNvPr id="3" name="Content Placeholder 2"/>
          <p:cNvSpPr>
            <a:spLocks noGrp="1"/>
          </p:cNvSpPr>
          <p:nvPr>
            <p:ph idx="1"/>
          </p:nvPr>
        </p:nvSpPr>
        <p:spPr/>
        <p:txBody>
          <a:bodyPr/>
          <a:lstStyle/>
          <a:p>
            <a:r>
              <a:rPr lang="en-US" sz="2800" dirty="0" smtClean="0"/>
              <a:t>Dates back to 215 A.D. and comes from the text of Hippolytus</a:t>
            </a:r>
          </a:p>
          <a:p>
            <a:r>
              <a:rPr lang="en-US" sz="2800" dirty="0" smtClean="0"/>
              <a:t>It is the shortest EP</a:t>
            </a:r>
          </a:p>
          <a:p>
            <a:r>
              <a:rPr lang="en-US" sz="2800" dirty="0" smtClean="0"/>
              <a:t>It is used mostly for weekdays, Children’s Masses, and small groups of people</a:t>
            </a:r>
          </a:p>
          <a:p>
            <a:endParaRPr lang="en-US" dirty="0" smtClean="0"/>
          </a:p>
          <a:p>
            <a:endParaRPr lang="en-US" dirty="0" smtClean="0"/>
          </a:p>
          <a:p>
            <a:endParaRPr lang="en-US" dirty="0"/>
          </a:p>
        </p:txBody>
      </p:sp>
    </p:spTree>
    <p:extLst>
      <p:ext uri="{BB962C8B-B14F-4D97-AF65-F5344CB8AC3E}">
        <p14:creationId xmlns:p14="http://schemas.microsoft.com/office/powerpoint/2010/main" val="135815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Eucharistic Prayer III</a:t>
            </a:r>
            <a:endParaRPr lang="en-US" dirty="0"/>
          </a:p>
        </p:txBody>
      </p:sp>
      <p:sp>
        <p:nvSpPr>
          <p:cNvPr id="3" name="Content Placeholder 2"/>
          <p:cNvSpPr>
            <a:spLocks noGrp="1"/>
          </p:cNvSpPr>
          <p:nvPr>
            <p:ph idx="1"/>
          </p:nvPr>
        </p:nvSpPr>
        <p:spPr>
          <a:xfrm>
            <a:off x="609599" y="1447800"/>
            <a:ext cx="6347714" cy="4593563"/>
          </a:xfrm>
        </p:spPr>
        <p:txBody>
          <a:bodyPr>
            <a:normAutofit lnSpcReduction="10000"/>
          </a:bodyPr>
          <a:lstStyle/>
          <a:p>
            <a:r>
              <a:rPr lang="en-US" sz="2400" dirty="0" smtClean="0"/>
              <a:t>Theme of sacrifice and the Holy Spirit</a:t>
            </a:r>
          </a:p>
          <a:p>
            <a:r>
              <a:rPr lang="en-US" sz="2400" dirty="0" smtClean="0"/>
              <a:t>The Theology of Sacrifice is developed in the memorial offering and communion </a:t>
            </a:r>
            <a:r>
              <a:rPr lang="en-US" sz="2400" dirty="0" err="1" smtClean="0"/>
              <a:t>innvocations</a:t>
            </a:r>
            <a:endParaRPr lang="en-US" sz="2400" dirty="0" smtClean="0"/>
          </a:p>
          <a:p>
            <a:r>
              <a:rPr lang="en-US" sz="2400" dirty="0" smtClean="0"/>
              <a:t>We offer to God simple Bread and Wine that He has given to us (symbols of ourselves), and in return Jesus is returned to us as a sacrifice for us.</a:t>
            </a:r>
          </a:p>
          <a:p>
            <a:r>
              <a:rPr lang="en-US" sz="2400" dirty="0" smtClean="0"/>
              <a:t>Regarded as the Eucharistic Prayer of Vatican II</a:t>
            </a:r>
          </a:p>
          <a:p>
            <a:r>
              <a:rPr lang="en-US" sz="2400" dirty="0" smtClean="0"/>
              <a:t>Likened to the Gospel of Luke</a:t>
            </a:r>
          </a:p>
          <a:p>
            <a:endParaRPr lang="en-US" dirty="0"/>
          </a:p>
        </p:txBody>
      </p:sp>
    </p:spTree>
    <p:extLst>
      <p:ext uri="{BB962C8B-B14F-4D97-AF65-F5344CB8AC3E}">
        <p14:creationId xmlns:p14="http://schemas.microsoft.com/office/powerpoint/2010/main" val="253739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Eucharistic Prayer IV: St. Basil</a:t>
            </a:r>
            <a:endParaRPr lang="en-US" dirty="0"/>
          </a:p>
        </p:txBody>
      </p:sp>
      <p:sp>
        <p:nvSpPr>
          <p:cNvPr id="3" name="Content Placeholder 2"/>
          <p:cNvSpPr>
            <a:spLocks noGrp="1"/>
          </p:cNvSpPr>
          <p:nvPr>
            <p:ph idx="1"/>
          </p:nvPr>
        </p:nvSpPr>
        <p:spPr>
          <a:xfrm>
            <a:off x="609599" y="1295400"/>
            <a:ext cx="6347714" cy="4745963"/>
          </a:xfrm>
        </p:spPr>
        <p:txBody>
          <a:bodyPr>
            <a:normAutofit fontScale="92500"/>
          </a:bodyPr>
          <a:lstStyle/>
          <a:p>
            <a:r>
              <a:rPr lang="en-US" sz="2800" dirty="0" smtClean="0"/>
              <a:t>Longest of the three newer Eps</a:t>
            </a:r>
          </a:p>
          <a:p>
            <a:pPr lvl="1"/>
            <a:r>
              <a:rPr lang="en-US" sz="2400" dirty="0" smtClean="0"/>
              <a:t>Though still considerably shorter than the Roman Canon</a:t>
            </a:r>
          </a:p>
          <a:p>
            <a:r>
              <a:rPr lang="en-US" sz="2800" dirty="0" smtClean="0"/>
              <a:t>A synthetic presentation of the total movement of the History of Salvation</a:t>
            </a:r>
          </a:p>
          <a:p>
            <a:r>
              <a:rPr lang="en-US" sz="2800" dirty="0" smtClean="0"/>
              <a:t>Gives the best picture of the Trinity</a:t>
            </a:r>
          </a:p>
          <a:p>
            <a:pPr lvl="1"/>
            <a:r>
              <a:rPr lang="en-US" sz="2400" dirty="0" smtClean="0"/>
              <a:t>God created Man kind</a:t>
            </a:r>
          </a:p>
          <a:p>
            <a:pPr lvl="1"/>
            <a:r>
              <a:rPr lang="en-US" sz="2400" dirty="0" smtClean="0"/>
              <a:t>Jesus Christ came for the salvation of Mankind</a:t>
            </a:r>
          </a:p>
          <a:p>
            <a:pPr lvl="1"/>
            <a:r>
              <a:rPr lang="en-US" sz="2400" dirty="0" smtClean="0"/>
              <a:t>The Holy Spirit complete His work on earth</a:t>
            </a:r>
          </a:p>
          <a:p>
            <a:endParaRPr lang="en-US" dirty="0" smtClean="0"/>
          </a:p>
          <a:p>
            <a:endParaRPr lang="en-US" dirty="0"/>
          </a:p>
        </p:txBody>
      </p:sp>
    </p:spTree>
    <p:extLst>
      <p:ext uri="{BB962C8B-B14F-4D97-AF65-F5344CB8AC3E}">
        <p14:creationId xmlns:p14="http://schemas.microsoft.com/office/powerpoint/2010/main" val="159629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Eucharistic Prayers for Special Masses</a:t>
            </a:r>
            <a:endParaRPr lang="en-US" dirty="0"/>
          </a:p>
        </p:txBody>
      </p:sp>
      <p:sp>
        <p:nvSpPr>
          <p:cNvPr id="3" name="Content Placeholder 2"/>
          <p:cNvSpPr>
            <a:spLocks noGrp="1"/>
          </p:cNvSpPr>
          <p:nvPr>
            <p:ph idx="1"/>
          </p:nvPr>
        </p:nvSpPr>
        <p:spPr>
          <a:xfrm>
            <a:off x="609599" y="1930400"/>
            <a:ext cx="6347714" cy="4392610"/>
          </a:xfrm>
        </p:spPr>
        <p:txBody>
          <a:bodyPr>
            <a:noAutofit/>
          </a:bodyPr>
          <a:lstStyle/>
          <a:p>
            <a:r>
              <a:rPr lang="en-US" sz="2400" dirty="0" smtClean="0"/>
              <a:t>Masses of Reconciliation</a:t>
            </a:r>
          </a:p>
          <a:p>
            <a:pPr lvl="1"/>
            <a:r>
              <a:rPr lang="en-US" sz="2000" dirty="0" smtClean="0"/>
              <a:t>EP I – forgiveness of sin</a:t>
            </a:r>
          </a:p>
          <a:p>
            <a:pPr lvl="1"/>
            <a:r>
              <a:rPr lang="en-US" sz="2000" dirty="0" smtClean="0"/>
              <a:t>EP II – reconciliation with Scriptural allusions </a:t>
            </a:r>
          </a:p>
          <a:p>
            <a:r>
              <a:rPr lang="en-US" sz="2400" dirty="0" smtClean="0"/>
              <a:t>Masses for Children</a:t>
            </a:r>
          </a:p>
          <a:p>
            <a:pPr lvl="1"/>
            <a:r>
              <a:rPr lang="en-US" sz="2000" dirty="0" smtClean="0"/>
              <a:t>EP I – Emphasis on Thanksgiving and simplest of the three</a:t>
            </a:r>
          </a:p>
          <a:p>
            <a:pPr lvl="1"/>
            <a:r>
              <a:rPr lang="en-US" sz="2000" dirty="0" smtClean="0"/>
              <a:t>EP II – Mystery of God’s love</a:t>
            </a:r>
          </a:p>
          <a:p>
            <a:pPr lvl="1"/>
            <a:r>
              <a:rPr lang="en-US" sz="2000" dirty="0" smtClean="0"/>
              <a:t>EP III – Stir up attention and enrich prayer</a:t>
            </a:r>
          </a:p>
          <a:p>
            <a:r>
              <a:rPr lang="en-US" sz="2400" dirty="0" smtClean="0"/>
              <a:t>Solemnities and High Masses of the Liturgical Year</a:t>
            </a:r>
          </a:p>
          <a:p>
            <a:pPr lvl="1"/>
            <a:r>
              <a:rPr lang="en-US" sz="2000" dirty="0" smtClean="0"/>
              <a:t>Roman Canon</a:t>
            </a:r>
            <a:endParaRPr lang="en-US" sz="2000" dirty="0"/>
          </a:p>
        </p:txBody>
      </p:sp>
    </p:spTree>
    <p:extLst>
      <p:ext uri="{BB962C8B-B14F-4D97-AF65-F5344CB8AC3E}">
        <p14:creationId xmlns:p14="http://schemas.microsoft.com/office/powerpoint/2010/main" val="182604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30" name="Picture 6" descr="http://gracebeforemeals.com/assets/uploads/press/GBM_logo_w_ta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034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071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30" name="Picture 6" descr="http://gracebeforemeals.com/assets/uploads/press/GBM_logo_w_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203456" cy="6858000"/>
          </a:xfrm>
          <a:prstGeom prst="rect">
            <a:avLst/>
          </a:prstGeom>
          <a:noFill/>
          <a:extLst>
            <a:ext uri="{909E8E84-426E-40DD-AFC4-6F175D3DCCD1}">
              <a14:hiddenFill xmlns:a14="http://schemas.microsoft.com/office/drawing/2010/main">
                <a:solidFill>
                  <a:srgbClr val="FFFFFF"/>
                </a:solidFill>
              </a14:hiddenFill>
            </a:ext>
          </a:extLst>
        </p:spPr>
      </p:pic>
    </p:spTree>
    <p:controls>
      <mc:AlternateContent xmlns:mc="http://schemas.openxmlformats.org/markup-compatibility/2006">
        <mc:Choice xmlns:v="urn:schemas-microsoft-com:vml" Requires="v">
          <p:control spid="3079" name="ShockwaveFlash1" r:id="rId2" imgW="7772400" imgH="5410080"/>
        </mc:Choice>
        <mc:Fallback>
          <p:control name="ShockwaveFlash1" r:id="rId2" imgW="7772400" imgH="5410080">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85800"/>
                  <a:ext cx="7772400" cy="5410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49622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30" name="Picture 6" descr="http://gracebeforemeals.com/assets/uploads/press/GBM_logo_w_ta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034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598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Eucharistic Prayers(s)</a:t>
            </a:r>
            <a:endParaRPr lang="en-US" dirty="0"/>
          </a:p>
        </p:txBody>
      </p:sp>
      <p:sp>
        <p:nvSpPr>
          <p:cNvPr id="3" name="Content Placeholder 2"/>
          <p:cNvSpPr>
            <a:spLocks noGrp="1"/>
          </p:cNvSpPr>
          <p:nvPr>
            <p:ph idx="1"/>
          </p:nvPr>
        </p:nvSpPr>
        <p:spPr/>
        <p:txBody>
          <a:bodyPr/>
          <a:lstStyle/>
          <a:p>
            <a:r>
              <a:rPr lang="en-US" dirty="0" smtClean="0"/>
              <a:t>The Roman Canon was solely used by the Roman Rite until Vatican II</a:t>
            </a:r>
          </a:p>
          <a:p>
            <a:r>
              <a:rPr lang="en-US" dirty="0" smtClean="0"/>
              <a:t>The three new prayers are shorter that EPI</a:t>
            </a:r>
          </a:p>
          <a:p>
            <a:r>
              <a:rPr lang="en-US" dirty="0" smtClean="0"/>
              <a:t>They put a stronger emphasis on the Holy Spirit’s role in Transubstantiation.</a:t>
            </a:r>
          </a:p>
          <a:p>
            <a:r>
              <a:rPr lang="en-US" dirty="0" smtClean="0"/>
              <a:t>EPII – EPIV allow the people to interact more in during the prayer than they do in EPI</a:t>
            </a:r>
          </a:p>
          <a:p>
            <a:r>
              <a:rPr lang="en-US" dirty="0" smtClean="0"/>
              <a:t>All are Trinitarian in nature</a:t>
            </a:r>
          </a:p>
          <a:p>
            <a:endParaRPr lang="en-US" dirty="0"/>
          </a:p>
        </p:txBody>
      </p:sp>
    </p:spTree>
    <p:extLst>
      <p:ext uri="{BB962C8B-B14F-4D97-AF65-F5344CB8AC3E}">
        <p14:creationId xmlns:p14="http://schemas.microsoft.com/office/powerpoint/2010/main" val="522556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wmasscatholicvoices.files.wordpress.com/2010/09/english-translation-of-miss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6"/>
            <a:ext cx="9258616" cy="6867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00600" y="609600"/>
            <a:ext cx="3581400" cy="4247317"/>
          </a:xfrm>
          <a:prstGeom prst="rect">
            <a:avLst/>
          </a:prstGeom>
          <a:solidFill>
            <a:schemeClr val="bg1">
              <a:lumMod val="85000"/>
            </a:schemeClr>
          </a:solidFill>
        </p:spPr>
        <p:txBody>
          <a:bodyPr wrap="square" rtlCol="0">
            <a:spAutoFit/>
          </a:bodyPr>
          <a:lstStyle/>
          <a:p>
            <a:r>
              <a:rPr lang="en-US" b="1" dirty="0" smtClean="0"/>
              <a:t>There are four Eucharistic Prayers</a:t>
            </a:r>
          </a:p>
          <a:p>
            <a:r>
              <a:rPr lang="en-US" b="1" dirty="0" smtClean="0"/>
              <a:t>That are used throughout the Liturgical Year.</a:t>
            </a:r>
          </a:p>
          <a:p>
            <a:endParaRPr lang="en-US" b="1" dirty="0"/>
          </a:p>
          <a:p>
            <a:r>
              <a:rPr lang="en-US" b="1" dirty="0" smtClean="0"/>
              <a:t>Eucharistic Prayer I: The Roman Canon dates back to the 5</a:t>
            </a:r>
            <a:r>
              <a:rPr lang="en-US" b="1" baseline="30000" dirty="0" smtClean="0"/>
              <a:t>th</a:t>
            </a:r>
            <a:r>
              <a:rPr lang="en-US" b="1" dirty="0" smtClean="0"/>
              <a:t> Century</a:t>
            </a:r>
          </a:p>
          <a:p>
            <a:endParaRPr lang="en-US" b="1" dirty="0"/>
          </a:p>
          <a:p>
            <a:r>
              <a:rPr lang="en-US" b="1" dirty="0" smtClean="0"/>
              <a:t>Eucharistic Prayer II: St. Hippolytus in the 3rd Century</a:t>
            </a:r>
          </a:p>
          <a:p>
            <a:endParaRPr lang="en-US" b="1" dirty="0"/>
          </a:p>
          <a:p>
            <a:r>
              <a:rPr lang="en-US" b="1" dirty="0" smtClean="0"/>
              <a:t>Eucharistic Prayer III: Used most often</a:t>
            </a:r>
          </a:p>
          <a:p>
            <a:endParaRPr lang="en-US" b="1" dirty="0"/>
          </a:p>
          <a:p>
            <a:r>
              <a:rPr lang="en-US" b="1" dirty="0" smtClean="0"/>
              <a:t>Eucharistic Prayer IV: St. Basil in the 4</a:t>
            </a:r>
            <a:r>
              <a:rPr lang="en-US" b="1" baseline="30000" dirty="0" smtClean="0"/>
              <a:t>th</a:t>
            </a:r>
            <a:r>
              <a:rPr lang="en-US" b="1" dirty="0" smtClean="0"/>
              <a:t> Century</a:t>
            </a:r>
            <a:endParaRPr lang="en-US" b="1" dirty="0"/>
          </a:p>
        </p:txBody>
      </p:sp>
    </p:spTree>
    <p:extLst>
      <p:ext uri="{BB962C8B-B14F-4D97-AF65-F5344CB8AC3E}">
        <p14:creationId xmlns:p14="http://schemas.microsoft.com/office/powerpoint/2010/main" val="403580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Eucharistic Prayer I: The Roman Canon</a:t>
            </a:r>
            <a:endParaRPr lang="en-US" dirty="0"/>
          </a:p>
        </p:txBody>
      </p:sp>
      <p:sp>
        <p:nvSpPr>
          <p:cNvPr id="3" name="Content Placeholder 2"/>
          <p:cNvSpPr>
            <a:spLocks noGrp="1"/>
          </p:cNvSpPr>
          <p:nvPr>
            <p:ph idx="1"/>
          </p:nvPr>
        </p:nvSpPr>
        <p:spPr>
          <a:xfrm>
            <a:off x="609599" y="2160590"/>
            <a:ext cx="6347714" cy="4392610"/>
          </a:xfrm>
        </p:spPr>
        <p:txBody>
          <a:bodyPr>
            <a:normAutofit/>
          </a:bodyPr>
          <a:lstStyle/>
          <a:p>
            <a:r>
              <a:rPr lang="en-US" sz="2400" dirty="0" smtClean="0"/>
              <a:t>The longest of the Eucharistic Prayers </a:t>
            </a:r>
          </a:p>
          <a:p>
            <a:r>
              <a:rPr lang="en-US" sz="2400" dirty="0" smtClean="0"/>
              <a:t>At one point it was the only Eucharistic Prayer used in the Western Church</a:t>
            </a:r>
          </a:p>
          <a:p>
            <a:pPr lvl="1"/>
            <a:r>
              <a:rPr lang="en-US" sz="2000" dirty="0" smtClean="0"/>
              <a:t>From the 11</a:t>
            </a:r>
            <a:r>
              <a:rPr lang="en-US" sz="2000" baseline="30000" dirty="0" smtClean="0"/>
              <a:t>th</a:t>
            </a:r>
            <a:r>
              <a:rPr lang="en-US" sz="2000" dirty="0" smtClean="0"/>
              <a:t> Century to 1969</a:t>
            </a:r>
          </a:p>
          <a:p>
            <a:r>
              <a:rPr lang="en-US" sz="2400" dirty="0" smtClean="0"/>
              <a:t>Highly regarded for its theological precision, Biblical and Christian terminology</a:t>
            </a:r>
          </a:p>
          <a:p>
            <a:r>
              <a:rPr lang="en-US" sz="2400" dirty="0" smtClean="0"/>
              <a:t>Follows the Gospel of Matthew</a:t>
            </a:r>
          </a:p>
          <a:p>
            <a:pPr lvl="1"/>
            <a:r>
              <a:rPr lang="en-US" sz="2000" dirty="0" smtClean="0"/>
              <a:t>Strong sense of the Church of Messianic Fulfillment</a:t>
            </a:r>
            <a:endParaRPr lang="en-US" sz="2000" dirty="0"/>
          </a:p>
        </p:txBody>
      </p:sp>
    </p:spTree>
    <p:extLst>
      <p:ext uri="{BB962C8B-B14F-4D97-AF65-F5344CB8AC3E}">
        <p14:creationId xmlns:p14="http://schemas.microsoft.com/office/powerpoint/2010/main" val="1948199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Roman Canon</a:t>
            </a:r>
            <a:endParaRPr lang="en-US" dirty="0"/>
          </a:p>
        </p:txBody>
      </p:sp>
      <p:sp>
        <p:nvSpPr>
          <p:cNvPr id="3" name="Content Placeholder 2"/>
          <p:cNvSpPr>
            <a:spLocks noGrp="1"/>
          </p:cNvSpPr>
          <p:nvPr>
            <p:ph idx="1"/>
          </p:nvPr>
        </p:nvSpPr>
        <p:spPr/>
        <p:txBody>
          <a:bodyPr>
            <a:noAutofit/>
          </a:bodyPr>
          <a:lstStyle/>
          <a:p>
            <a:pPr marL="0" indent="0">
              <a:buNone/>
            </a:pPr>
            <a:r>
              <a:rPr lang="en-US" sz="2400" dirty="0">
                <a:solidFill>
                  <a:srgbClr val="FF0000"/>
                </a:solidFill>
              </a:rPr>
              <a:t>92. then the priest, with hands extended, says: </a:t>
            </a:r>
            <a:r>
              <a:rPr lang="en-US" sz="2400" dirty="0"/>
              <a:t>Therefore, o lord, as we celebrate the memorial of the blessed Passion, the Resurrection from the dead, and the glorious ascension into heaven of Christ, your son, our lord, we, your servants and your holy people, offer to your glorious majesty from the gifts that you have given us, this pure victim, this holy victim, this spotless victim, the holy Bread of eternal life and the Chalice of everlasting salvation.</a:t>
            </a:r>
          </a:p>
        </p:txBody>
      </p:sp>
    </p:spTree>
    <p:extLst>
      <p:ext uri="{BB962C8B-B14F-4D97-AF65-F5344CB8AC3E}">
        <p14:creationId xmlns:p14="http://schemas.microsoft.com/office/powerpoint/2010/main" val="1692764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18331" y="1600200"/>
            <a:ext cx="6328833" cy="5562600"/>
          </a:xfrm>
          <a:prstGeom prst="rect">
            <a:avLst/>
          </a:prstGeom>
        </p:spPr>
      </p:pic>
      <p:sp>
        <p:nvSpPr>
          <p:cNvPr id="2" name="Title 1"/>
          <p:cNvSpPr>
            <a:spLocks noGrp="1"/>
          </p:cNvSpPr>
          <p:nvPr>
            <p:ph type="title"/>
          </p:nvPr>
        </p:nvSpPr>
        <p:spPr>
          <a:xfrm>
            <a:off x="304800" y="274638"/>
            <a:ext cx="6477000" cy="1935162"/>
          </a:xfrm>
          <a:solidFill>
            <a:schemeClr val="bg1"/>
          </a:solidFill>
        </p:spPr>
        <p:txBody>
          <a:bodyPr/>
          <a:lstStyle/>
          <a:p>
            <a:r>
              <a:rPr lang="en-US" dirty="0" smtClean="0"/>
              <a:t>The Roman Canon Proper Inserts</a:t>
            </a:r>
            <a:endParaRPr lang="en-US" dirty="0"/>
          </a:p>
        </p:txBody>
      </p:sp>
    </p:spTree>
    <p:extLst>
      <p:ext uri="{BB962C8B-B14F-4D97-AF65-F5344CB8AC3E}">
        <p14:creationId xmlns:p14="http://schemas.microsoft.com/office/powerpoint/2010/main" val="102448630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117</TotalTime>
  <Words>508</Words>
  <Application>Microsoft Office PowerPoint</Application>
  <PresentationFormat>On-screen Show (4:3)</PresentationFormat>
  <Paragraphs>56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PowerPoint Presentation</vt:lpstr>
      <vt:lpstr>PowerPoint Presentation</vt:lpstr>
      <vt:lpstr>PowerPoint Presentation</vt:lpstr>
      <vt:lpstr>PowerPoint Presentation</vt:lpstr>
      <vt:lpstr>The Eucharistic Prayers(s)</vt:lpstr>
      <vt:lpstr>PowerPoint Presentation</vt:lpstr>
      <vt:lpstr>Eucharistic Prayer I: The Roman Canon</vt:lpstr>
      <vt:lpstr>The Roman Canon</vt:lpstr>
      <vt:lpstr>The Roman Canon Proper Inserts</vt:lpstr>
      <vt:lpstr>Eucharistic Prayer II:  St. Hippolytus</vt:lpstr>
      <vt:lpstr>Eucharistic Prayer III</vt:lpstr>
      <vt:lpstr>Eucharistic Prayer IV: St. Basil</vt:lpstr>
      <vt:lpstr>Eucharistic Prayers for Special Masses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Gerstmyer</dc:creator>
  <cp:lastModifiedBy>Jon Gerstmyer</cp:lastModifiedBy>
  <cp:revision>12</cp:revision>
  <cp:lastPrinted>2016-01-06T22:39:43Z</cp:lastPrinted>
  <dcterms:created xsi:type="dcterms:W3CDTF">2016-01-06T19:40:22Z</dcterms:created>
  <dcterms:modified xsi:type="dcterms:W3CDTF">2016-01-06T23:56:29Z</dcterms:modified>
</cp:coreProperties>
</file>