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60" r:id="rId3"/>
    <p:sldId id="257" r:id="rId4"/>
    <p:sldId id="258" r:id="rId5"/>
    <p:sldId id="262" r:id="rId6"/>
    <p:sldId id="263" r:id="rId7"/>
    <p:sldId id="267" r:id="rId8"/>
    <p:sldId id="268" r:id="rId9"/>
    <p:sldId id="269" r:id="rId10"/>
    <p:sldId id="266" r:id="rId11"/>
    <p:sldId id="265" r:id="rId12"/>
    <p:sldId id="264" r:id="rId13"/>
    <p:sldId id="259" r:id="rId14"/>
    <p:sldId id="261"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3995F4C3-D55E-4300-AA2A-A11C739F21F3}" type="datetimeFigureOut">
              <a:rPr lang="en-US" smtClean="0"/>
              <a:t>12/30/2015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67CEACFB-EF4D-4787-B81B-289895035292}" type="slidenum">
              <a:rPr lang="en-US" smtClean="0"/>
              <a:t>‹#›</a:t>
            </a:fld>
            <a:endParaRPr lang="en-US"/>
          </a:p>
        </p:txBody>
      </p:sp>
    </p:spTree>
    <p:extLst>
      <p:ext uri="{BB962C8B-B14F-4D97-AF65-F5344CB8AC3E}">
        <p14:creationId xmlns:p14="http://schemas.microsoft.com/office/powerpoint/2010/main" val="18146736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9A96B-92AE-4D93-AFB9-602CEAEDB4B8}"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344925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9A96B-92AE-4D93-AFB9-602CEAEDB4B8}"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51941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9A96B-92AE-4D93-AFB9-602CEAEDB4B8}"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369276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9A96B-92AE-4D93-AFB9-602CEAEDB4B8}"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416277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9A96B-92AE-4D93-AFB9-602CEAEDB4B8}" type="datetimeFigureOut">
              <a:rPr lang="en-US" smtClean="0"/>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51961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9A96B-92AE-4D93-AFB9-602CEAEDB4B8}"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283446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9A96B-92AE-4D93-AFB9-602CEAEDB4B8}" type="datetimeFigureOut">
              <a:rPr lang="en-US" smtClean="0"/>
              <a:t>12/30/2015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257762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9A96B-92AE-4D93-AFB9-602CEAEDB4B8}" type="datetimeFigureOut">
              <a:rPr lang="en-US" smtClean="0"/>
              <a:t>12/30/2015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247767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9A96B-92AE-4D93-AFB9-602CEAEDB4B8}" type="datetimeFigureOut">
              <a:rPr lang="en-US" smtClean="0"/>
              <a:t>12/30/2015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324524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9A96B-92AE-4D93-AFB9-602CEAEDB4B8}"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394077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9A96B-92AE-4D93-AFB9-602CEAEDB4B8}" type="datetimeFigureOut">
              <a:rPr lang="en-US" smtClean="0"/>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F939D-727F-40AF-9C71-11126647314B}" type="slidenum">
              <a:rPr lang="en-US" smtClean="0"/>
              <a:t>‹#›</a:t>
            </a:fld>
            <a:endParaRPr lang="en-US"/>
          </a:p>
        </p:txBody>
      </p:sp>
    </p:spTree>
    <p:extLst>
      <p:ext uri="{BB962C8B-B14F-4D97-AF65-F5344CB8AC3E}">
        <p14:creationId xmlns:p14="http://schemas.microsoft.com/office/powerpoint/2010/main" val="73883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9A96B-92AE-4D93-AFB9-602CEAEDB4B8}" type="datetimeFigureOut">
              <a:rPr lang="en-US" smtClean="0"/>
              <a:t>12/30/2015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F939D-727F-40AF-9C71-11126647314B}" type="slidenum">
              <a:rPr lang="en-US" smtClean="0"/>
              <a:t>‹#›</a:t>
            </a:fld>
            <a:endParaRPr lang="en-US"/>
          </a:p>
        </p:txBody>
      </p:sp>
    </p:spTree>
    <p:extLst>
      <p:ext uri="{BB962C8B-B14F-4D97-AF65-F5344CB8AC3E}">
        <p14:creationId xmlns:p14="http://schemas.microsoft.com/office/powerpoint/2010/main" val="267965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jamescaz.com/wp-content/uploads/2011/11/eucha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103414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657600"/>
            <a:ext cx="7772400" cy="1470025"/>
          </a:xfrm>
        </p:spPr>
        <p:txBody>
          <a:bodyPr>
            <a:normAutofit/>
          </a:bodyPr>
          <a:lstStyle/>
          <a:p>
            <a:r>
              <a:rPr lang="en-US" sz="6000" dirty="0" smtClean="0">
                <a:solidFill>
                  <a:schemeClr val="bg1"/>
                </a:solidFill>
              </a:rPr>
              <a:t>The liturgy Explained</a:t>
            </a:r>
            <a:endParaRPr lang="en-US" sz="6000" dirty="0">
              <a:solidFill>
                <a:schemeClr val="bg1"/>
              </a:solidFill>
            </a:endParaRPr>
          </a:p>
        </p:txBody>
      </p:sp>
      <p:sp>
        <p:nvSpPr>
          <p:cNvPr id="3" name="Subtitle 2"/>
          <p:cNvSpPr>
            <a:spLocks noGrp="1"/>
          </p:cNvSpPr>
          <p:nvPr>
            <p:ph type="subTitle" idx="1"/>
          </p:nvPr>
        </p:nvSpPr>
        <p:spPr>
          <a:xfrm>
            <a:off x="-152400" y="5029200"/>
            <a:ext cx="9448800" cy="1066800"/>
          </a:xfrm>
        </p:spPr>
        <p:txBody>
          <a:bodyPr>
            <a:noAutofit/>
          </a:bodyPr>
          <a:lstStyle/>
          <a:p>
            <a:r>
              <a:rPr lang="en-US" sz="6000" dirty="0" smtClean="0">
                <a:solidFill>
                  <a:schemeClr val="bg1"/>
                </a:solidFill>
              </a:rPr>
              <a:t>The Liturgy of the Eucharist</a:t>
            </a:r>
            <a:endParaRPr lang="en-US" sz="6000" dirty="0">
              <a:solidFill>
                <a:schemeClr val="bg1"/>
              </a:solidFill>
            </a:endParaRPr>
          </a:p>
        </p:txBody>
      </p:sp>
    </p:spTree>
    <p:extLst>
      <p:ext uri="{BB962C8B-B14F-4D97-AF65-F5344CB8AC3E}">
        <p14:creationId xmlns:p14="http://schemas.microsoft.com/office/powerpoint/2010/main" val="259274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http://openingtheseals.files.wordpress.com/2013/08/holy-angelic-ho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1"/>
            <a:ext cx="9176657" cy="6882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6000" b="1" dirty="0" smtClean="0"/>
              <a:t>Sanctus</a:t>
            </a:r>
            <a:endParaRPr lang="en-US" sz="6000" b="1"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sz="3600" b="1" dirty="0" smtClean="0">
                <a:solidFill>
                  <a:schemeClr val="bg1"/>
                </a:solidFill>
              </a:rPr>
              <a:t>Isaiah 6, Revelation 4		Matthew 21</a:t>
            </a:r>
            <a:r>
              <a:rPr lang="en-US" dirty="0" smtClean="0"/>
              <a:t>	</a:t>
            </a:r>
            <a:endParaRPr lang="en-US" dirty="0"/>
          </a:p>
        </p:txBody>
      </p:sp>
      <p:pic>
        <p:nvPicPr>
          <p:cNvPr id="12290" name="Picture 2" descr="http://www.praytherosaryapostolate.com/SAINTS%20PAGES%20A-M/ANGEL%20choi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592036"/>
            <a:ext cx="446722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wbfellowship.org/Websites/waterbrookefellowship/images/palm_sunda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143000"/>
            <a:ext cx="3915735" cy="31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329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maronites.files.wordpress.com/2012/04/epicl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8"/>
            <a:ext cx="10438474" cy="6966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0" y="152400"/>
            <a:ext cx="4724400" cy="808038"/>
          </a:xfrm>
        </p:spPr>
        <p:txBody>
          <a:bodyPr/>
          <a:lstStyle/>
          <a:p>
            <a:r>
              <a:rPr lang="en-US" dirty="0" smtClean="0">
                <a:solidFill>
                  <a:schemeClr val="bg1"/>
                </a:solidFill>
              </a:rPr>
              <a:t>The Epiclesis</a:t>
            </a:r>
            <a:endParaRPr lang="en-US" dirty="0">
              <a:solidFill>
                <a:schemeClr val="bg1"/>
              </a:solidFill>
            </a:endParaRPr>
          </a:p>
        </p:txBody>
      </p:sp>
    </p:spTree>
    <p:extLst>
      <p:ext uri="{BB962C8B-B14F-4D97-AF65-F5344CB8AC3E}">
        <p14:creationId xmlns:p14="http://schemas.microsoft.com/office/powerpoint/2010/main" val="181396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i.ytimg.com/vi/7B-_CoYlUB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76201"/>
            <a:ext cx="9144000" cy="7072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68286" y="990600"/>
            <a:ext cx="5029200" cy="1569660"/>
          </a:xfrm>
          <a:prstGeom prst="rect">
            <a:avLst/>
          </a:prstGeom>
          <a:noFill/>
        </p:spPr>
        <p:txBody>
          <a:bodyPr wrap="square" rtlCol="0">
            <a:spAutoFit/>
          </a:bodyPr>
          <a:lstStyle/>
          <a:p>
            <a:pPr algn="ctr"/>
            <a:r>
              <a:rPr lang="en-US" sz="4800" dirty="0" smtClean="0">
                <a:latin typeface="ADRIAN" pitchFamily="2" charset="2"/>
              </a:rPr>
              <a:t>The Last Supper was a</a:t>
            </a:r>
            <a:endParaRPr lang="en-US" sz="4800" dirty="0">
              <a:latin typeface="ADRIAN" pitchFamily="2" charset="2"/>
            </a:endParaRPr>
          </a:p>
        </p:txBody>
      </p:sp>
      <p:sp>
        <p:nvSpPr>
          <p:cNvPr id="7" name="TextBox 6"/>
          <p:cNvSpPr txBox="1"/>
          <p:nvPr/>
        </p:nvSpPr>
        <p:spPr>
          <a:xfrm>
            <a:off x="1877786" y="4419600"/>
            <a:ext cx="5410200" cy="830997"/>
          </a:xfrm>
          <a:prstGeom prst="rect">
            <a:avLst/>
          </a:prstGeom>
          <a:noFill/>
        </p:spPr>
        <p:txBody>
          <a:bodyPr wrap="square" rtlCol="0">
            <a:spAutoFit/>
          </a:bodyPr>
          <a:lstStyle/>
          <a:p>
            <a:pPr algn="ctr"/>
            <a:r>
              <a:rPr lang="en-US" sz="4800" dirty="0" smtClean="0"/>
              <a:t>Matthew 26</a:t>
            </a:r>
            <a:endParaRPr lang="en-US" sz="4800" dirty="0"/>
          </a:p>
        </p:txBody>
      </p:sp>
    </p:spTree>
    <p:extLst>
      <p:ext uri="{BB962C8B-B14F-4D97-AF65-F5344CB8AC3E}">
        <p14:creationId xmlns:p14="http://schemas.microsoft.com/office/powerpoint/2010/main" val="187187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image.slidesharecdn.com/communion-powerpointwithvideo-131008013258-phpapp02/95/communion-powerpoint-with-video-1-638.jpg?cb=1381196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43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lidesharecdn.com/communion-powerpointwithvideo-131008013258-phpapp02/95/communion-powerpoint-with-video-1-638.jpg?cb=13811960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65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You’re worth dying for right now</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5123" name="ShockwaveFlash1" r:id="rId2" imgW="8229600" imgH="5410080"/>
        </mc:Choice>
        <mc:Fallback>
          <p:control name="ShockwaveFlash1" r:id="rId2" imgW="8229600" imgH="541008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8229600" cy="5410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4226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jamescaz.com/wp-content/uploads/2011/11/euchar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
            <a:ext cx="103414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3657600"/>
            <a:ext cx="7772400" cy="1470025"/>
          </a:xfrm>
        </p:spPr>
        <p:txBody>
          <a:bodyPr>
            <a:normAutofit/>
          </a:bodyPr>
          <a:lstStyle/>
          <a:p>
            <a:r>
              <a:rPr lang="en-US" sz="6000" dirty="0" smtClean="0">
                <a:solidFill>
                  <a:schemeClr val="bg1"/>
                </a:solidFill>
              </a:rPr>
              <a:t>The liturgy Explained</a:t>
            </a:r>
            <a:endParaRPr lang="en-US" sz="6000" dirty="0">
              <a:solidFill>
                <a:schemeClr val="bg1"/>
              </a:solidFill>
            </a:endParaRPr>
          </a:p>
        </p:txBody>
      </p:sp>
      <p:sp>
        <p:nvSpPr>
          <p:cNvPr id="3" name="Subtitle 2"/>
          <p:cNvSpPr>
            <a:spLocks noGrp="1"/>
          </p:cNvSpPr>
          <p:nvPr>
            <p:ph type="subTitle" idx="1"/>
          </p:nvPr>
        </p:nvSpPr>
        <p:spPr>
          <a:xfrm>
            <a:off x="-152400" y="5029200"/>
            <a:ext cx="9448800" cy="1066800"/>
          </a:xfrm>
        </p:spPr>
        <p:txBody>
          <a:bodyPr>
            <a:noAutofit/>
          </a:bodyPr>
          <a:lstStyle/>
          <a:p>
            <a:r>
              <a:rPr lang="en-US" sz="6000" dirty="0" smtClean="0">
                <a:solidFill>
                  <a:schemeClr val="bg1"/>
                </a:solidFill>
              </a:rPr>
              <a:t>The Liturgy of the Eucharist</a:t>
            </a:r>
            <a:endParaRPr lang="en-US" sz="6000" dirty="0">
              <a:solidFill>
                <a:schemeClr val="bg1"/>
              </a:solidFill>
            </a:endParaRPr>
          </a:p>
        </p:txBody>
      </p:sp>
    </p:spTree>
    <p:controls>
      <mc:AlternateContent xmlns:mc="http://schemas.openxmlformats.org/markup-compatibility/2006">
        <mc:Choice xmlns:v="urn:schemas-microsoft-com:vml" Requires="v">
          <p:control spid="4100" name="ShockwaveFlash1" r:id="rId2" imgW="8610480" imgH="5257800"/>
        </mc:Choice>
        <mc:Fallback>
          <p:control name="ShockwaveFlash1" r:id="rId2" imgW="8610480" imgH="52578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14400"/>
                  <a:ext cx="8610600" cy="5257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9395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t-bernards.org/pictures/offer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886"/>
            <a:ext cx="9158515" cy="686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17914" y="4885844"/>
            <a:ext cx="6019800" cy="1569660"/>
          </a:xfrm>
          <a:prstGeom prst="rect">
            <a:avLst/>
          </a:prstGeom>
          <a:noFill/>
        </p:spPr>
        <p:txBody>
          <a:bodyPr wrap="square" rtlCol="0">
            <a:spAutoFit/>
          </a:bodyPr>
          <a:lstStyle/>
          <a:p>
            <a:pPr algn="ctr"/>
            <a:r>
              <a:rPr lang="en-US" sz="3200" dirty="0" smtClean="0">
                <a:solidFill>
                  <a:schemeClr val="bg1"/>
                </a:solidFill>
              </a:rPr>
              <a:t>Offertory comes from the Latin word </a:t>
            </a:r>
            <a:r>
              <a:rPr lang="en-US" sz="3200" b="1" i="1" dirty="0" err="1" smtClean="0">
                <a:solidFill>
                  <a:schemeClr val="bg1"/>
                </a:solidFill>
              </a:rPr>
              <a:t>Offerre</a:t>
            </a:r>
            <a:r>
              <a:rPr lang="en-US" sz="3200" dirty="0" smtClean="0">
                <a:solidFill>
                  <a:schemeClr val="bg1"/>
                </a:solidFill>
              </a:rPr>
              <a:t> meaning to present, bring, or to offer</a:t>
            </a:r>
            <a:endParaRPr lang="en-US" sz="3200" dirty="0">
              <a:solidFill>
                <a:schemeClr val="bg1"/>
              </a:solidFill>
            </a:endParaRPr>
          </a:p>
        </p:txBody>
      </p:sp>
    </p:spTree>
    <p:extLst>
      <p:ext uri="{BB962C8B-B14F-4D97-AF65-F5344CB8AC3E}">
        <p14:creationId xmlns:p14="http://schemas.microsoft.com/office/powerpoint/2010/main" val="1419642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oulpainter.com/blog/wp-content/uploads/2011/06/st-jus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772"/>
            <a:ext cx="9290957" cy="6879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3124200"/>
            <a:ext cx="3810000" cy="3539430"/>
          </a:xfrm>
          <a:prstGeom prst="rect">
            <a:avLst/>
          </a:prstGeom>
          <a:noFill/>
        </p:spPr>
        <p:txBody>
          <a:bodyPr wrap="square" rtlCol="0">
            <a:spAutoFit/>
          </a:bodyPr>
          <a:lstStyle/>
          <a:p>
            <a:r>
              <a:rPr lang="en-US" sz="3200" dirty="0" smtClean="0"/>
              <a:t>155 A.D. St. Justin Martyr mentioned the custom of someone bringing bread and wine to the priest after the intercessory prayers.</a:t>
            </a:r>
            <a:endParaRPr lang="en-US" sz="3200" dirty="0"/>
          </a:p>
        </p:txBody>
      </p:sp>
    </p:spTree>
    <p:extLst>
      <p:ext uri="{BB962C8B-B14F-4D97-AF65-F5344CB8AC3E}">
        <p14:creationId xmlns:p14="http://schemas.microsoft.com/office/powerpoint/2010/main" val="455651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gracethrufaith.com/assets/uploads/2014/07/bread-w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609600"/>
            <a:ext cx="4343400" cy="2743199"/>
          </a:xfrm>
        </p:spPr>
        <p:txBody>
          <a:bodyPr>
            <a:normAutofit/>
          </a:bodyPr>
          <a:lstStyle/>
          <a:p>
            <a:pPr marL="0" indent="0">
              <a:buNone/>
            </a:pPr>
            <a:r>
              <a:rPr lang="en-US" dirty="0"/>
              <a:t>With bran flour make unleavened cakes mixed with oil, and unleavened wafers spread with </a:t>
            </a:r>
            <a:r>
              <a:rPr lang="en-US" dirty="0" smtClean="0"/>
              <a:t>oil </a:t>
            </a:r>
            <a:r>
              <a:rPr lang="en-US" b="1" dirty="0" smtClean="0"/>
              <a:t>Exodus 29:2</a:t>
            </a:r>
          </a:p>
        </p:txBody>
      </p:sp>
    </p:spTree>
    <p:extLst>
      <p:ext uri="{BB962C8B-B14F-4D97-AF65-F5344CB8AC3E}">
        <p14:creationId xmlns:p14="http://schemas.microsoft.com/office/powerpoint/2010/main" val="3276762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gracethrufaith.com/assets/uploads/2014/07/bread-w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52400"/>
            <a:ext cx="5486400" cy="5262979"/>
          </a:xfrm>
          <a:prstGeom prst="rect">
            <a:avLst/>
          </a:prstGeom>
          <a:noFill/>
        </p:spPr>
        <p:txBody>
          <a:bodyPr wrap="square" rtlCol="0">
            <a:spAutoFit/>
          </a:bodyPr>
          <a:lstStyle/>
          <a:p>
            <a:r>
              <a:rPr lang="en-US" sz="2400" dirty="0"/>
              <a:t>Now, this is what you shall regularly offer on the altar: two yearling lambs as the sacrifice established for each day; 39 one lamb in the morning and the other lamb at the evening twilight. 40 With the first lamb there shall be a tenth of an </a:t>
            </a:r>
            <a:r>
              <a:rPr lang="en-US" sz="2400" dirty="0" err="1"/>
              <a:t>ephah</a:t>
            </a:r>
            <a:r>
              <a:rPr lang="en-US" sz="2400" dirty="0"/>
              <a:t> of bran flour mixed with a fourth of a </a:t>
            </a:r>
            <a:r>
              <a:rPr lang="en-US" sz="2400" dirty="0" err="1"/>
              <a:t>hin</a:t>
            </a:r>
            <a:r>
              <a:rPr lang="en-US" sz="2400" dirty="0"/>
              <a:t>[f] of oil of crushed olives and, as its libation, a fourth of a </a:t>
            </a:r>
            <a:r>
              <a:rPr lang="en-US" sz="2400" dirty="0" err="1"/>
              <a:t>hin</a:t>
            </a:r>
            <a:r>
              <a:rPr lang="en-US" sz="2400" dirty="0"/>
              <a:t> of wine. 41 The other lamb you shall offer at the evening twilight, with the same grain offering and libation as in the morning. You shall offer this as a sweet-smelling oblation to the Lord</a:t>
            </a:r>
            <a:r>
              <a:rPr lang="en-US" sz="2400" dirty="0" smtClean="0"/>
              <a:t>.</a:t>
            </a:r>
          </a:p>
          <a:p>
            <a:r>
              <a:rPr lang="en-US" sz="2400" b="1" dirty="0" smtClean="0"/>
              <a:t>Exodus 29:38-41</a:t>
            </a:r>
            <a:endParaRPr lang="en-US" sz="2400" b="1" dirty="0"/>
          </a:p>
        </p:txBody>
      </p:sp>
    </p:spTree>
    <p:extLst>
      <p:ext uri="{BB962C8B-B14F-4D97-AF65-F5344CB8AC3E}">
        <p14:creationId xmlns:p14="http://schemas.microsoft.com/office/powerpoint/2010/main" val="47301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s://encrypted-tbn3.gstatic.com/images?q=tbn:ANd9GcQAmB8j61AmIo5-KrGerN68j8I_RDct1a6khk5YUwQSYjPQ-3K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84844"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7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s://encrypted-tbn3.gstatic.com/images?q=tbn:ANd9GcQAmB8j61AmIo5-KrGerN68j8I_RDct1a6khk5YUwQSYjPQ-3K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84844"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447800"/>
            <a:ext cx="8153400" cy="5078313"/>
          </a:xfrm>
          <a:prstGeom prst="rect">
            <a:avLst/>
          </a:prstGeom>
          <a:solidFill>
            <a:schemeClr val="bg1"/>
          </a:solidFill>
        </p:spPr>
        <p:txBody>
          <a:bodyPr wrap="square" rtlCol="0">
            <a:spAutoFit/>
          </a:bodyPr>
          <a:lstStyle/>
          <a:p>
            <a:r>
              <a:rPr lang="en-US" sz="3600" dirty="0"/>
              <a:t>“With all possible emphasis, the sacrificing Priest exhorts us in this hour to lay aside all the cares of this life, all domestic worries, and direct our hearts to God in heaven who has loved men…. Let there be none among you who shall confess with his lips: We have lifted up our hearts, and allow his thoughts to remain with the cares of this life.” </a:t>
            </a:r>
            <a:r>
              <a:rPr lang="en-US" sz="3600" dirty="0" smtClean="0"/>
              <a:t> St. Cyril of Jerusalem</a:t>
            </a:r>
            <a:endParaRPr lang="en-US" sz="3600" dirty="0"/>
          </a:p>
        </p:txBody>
      </p:sp>
    </p:spTree>
    <p:extLst>
      <p:ext uri="{BB962C8B-B14F-4D97-AF65-F5344CB8AC3E}">
        <p14:creationId xmlns:p14="http://schemas.microsoft.com/office/powerpoint/2010/main" val="218179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https://encrypted-tbn3.gstatic.com/images?q=tbn:ANd9GcQAmB8j61AmIo5-KrGerN68j8I_RDct1a6khk5YUwQSYjPQ-3K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84844"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9857" y="1219200"/>
            <a:ext cx="8153400" cy="5509200"/>
          </a:xfrm>
          <a:prstGeom prst="rect">
            <a:avLst/>
          </a:prstGeom>
          <a:solidFill>
            <a:schemeClr val="bg1"/>
          </a:solidFill>
        </p:spPr>
        <p:txBody>
          <a:bodyPr wrap="square" rtlCol="0">
            <a:spAutoFit/>
          </a:bodyPr>
          <a:lstStyle/>
          <a:p>
            <a:r>
              <a:rPr lang="en-US" sz="3200" i="1" dirty="0"/>
              <a:t>“We affirm that the activity most characteristic of God is to give His blessings.  But that most fitting to creation is to give thanks, because that is the best it can offer him in return.  For when creation tries to make any other return to God it finds that its gift already belongs to the Creator of the universe, not to the creature offering it.  Since we now realize that to give due worship to God only one duty is incumbent upon us, that of giving thanks, we must carry it out in all times and in all places</a:t>
            </a:r>
            <a:r>
              <a:rPr lang="en-US" sz="3200" i="1" dirty="0" smtClean="0"/>
              <a:t>.” </a:t>
            </a:r>
            <a:r>
              <a:rPr lang="en-US" sz="3200" dirty="0" smtClean="0"/>
              <a:t>Philo</a:t>
            </a:r>
            <a:endParaRPr lang="en-US" sz="3200" dirty="0"/>
          </a:p>
        </p:txBody>
      </p:sp>
    </p:spTree>
    <p:extLst>
      <p:ext uri="{BB962C8B-B14F-4D97-AF65-F5344CB8AC3E}">
        <p14:creationId xmlns:p14="http://schemas.microsoft.com/office/powerpoint/2010/main" val="104598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310</Words>
  <Application>Microsoft Office PowerPoint</Application>
  <PresentationFormat>On-screen Show (4:3)</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liturgy Explained</vt:lpstr>
      <vt:lpstr>The liturgy Explained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Sanctus</vt:lpstr>
      <vt:lpstr>The Epiclesis</vt:lpstr>
      <vt:lpstr>PowerPoint Presentation</vt:lpstr>
      <vt:lpstr>PowerPoint Presentation</vt:lpstr>
      <vt:lpstr>You’re worth dying for right now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liturgy Explained</dc:title>
  <dc:creator>Jon Gerstmyer</dc:creator>
  <cp:lastModifiedBy>Jon Gerstmyer</cp:lastModifiedBy>
  <cp:revision>13</cp:revision>
  <cp:lastPrinted>2015-12-30T23:03:30Z</cp:lastPrinted>
  <dcterms:created xsi:type="dcterms:W3CDTF">2015-12-26T21:29:12Z</dcterms:created>
  <dcterms:modified xsi:type="dcterms:W3CDTF">2015-12-30T23:12:27Z</dcterms:modified>
</cp:coreProperties>
</file>